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snapToGrid="0">
      <p:cViewPr>
        <p:scale>
          <a:sx n="100" d="100"/>
          <a:sy n="100" d="100"/>
        </p:scale>
        <p:origin x="87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84349-F4AC-410A-933E-EF07EA7F20D9}" type="datetimeFigureOut">
              <a:rPr lang="sv-SE" smtClean="0"/>
              <a:t>2021-04-18</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7502A-A9FA-46FF-924B-8CF16AB92B89}" type="slidenum">
              <a:rPr lang="sv-SE" smtClean="0"/>
              <a:t>‹#›</a:t>
            </a:fld>
            <a:endParaRPr lang="sv-SE"/>
          </a:p>
        </p:txBody>
      </p:sp>
    </p:spTree>
    <p:extLst>
      <p:ext uri="{BB962C8B-B14F-4D97-AF65-F5344CB8AC3E}">
        <p14:creationId xmlns:p14="http://schemas.microsoft.com/office/powerpoint/2010/main" val="204165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smtClean="0"/>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p:txBody>
          <a:bodyPr/>
          <a:lstStyle/>
          <a:p>
            <a:fld id="{CC816B05-7FC4-4AF3-B063-E171BE7CD878}" type="datetime1">
              <a:rPr lang="sv-SE" smtClean="0"/>
              <a:t>2021-04-18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233232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76CC0E5C-C98E-49C8-9726-08A03C1D03D5}" type="datetime1">
              <a:rPr lang="sv-SE" smtClean="0"/>
              <a:t>2021-04-18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261388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9B0F767F-8CAA-4B13-B296-18BEE267B5AD}" type="datetime1">
              <a:rPr lang="sv-SE" smtClean="0"/>
              <a:t>2021-04-18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244092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7155024-F788-4EBE-A54D-C76B66D5DDDC}" type="datetime1">
              <a:rPr lang="sv-SE" smtClean="0"/>
              <a:t>2021-04-18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176471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fld id="{D6D6EA47-6642-4928-B5C4-D18C4776D6CE}" type="datetime1">
              <a:rPr lang="sv-SE" smtClean="0"/>
              <a:t>2021-04-18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405599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8F7E39F3-C86B-4181-936D-E1AFF8ABB25F}" type="datetime1">
              <a:rPr lang="sv-SE" smtClean="0"/>
              <a:t>2021-04-18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215347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Content Placeholder 3"/>
          <p:cNvSpPr>
            <a:spLocks noGrp="1"/>
          </p:cNvSpPr>
          <p:nvPr>
            <p:ph sz="half" idx="2"/>
          </p:nvPr>
        </p:nvSpPr>
        <p:spPr>
          <a:xfrm>
            <a:off x="629842" y="2505075"/>
            <a:ext cx="3868340"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5DF3B056-5D10-4BE3-916A-92EA39C901DB}" type="datetime1">
              <a:rPr lang="sv-SE" smtClean="0"/>
              <a:t>2021-04-18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92437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C1F752C4-5C4A-4E3F-B780-59AD3F4E96D2}" type="datetime1">
              <a:rPr lang="sv-SE" smtClean="0"/>
              <a:t>2021-04-18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191169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7E8F5-206E-4A1B-B8D7-AEBBF3A9491B}" type="datetime1">
              <a:rPr lang="sv-SE" smtClean="0"/>
              <a:t>2021-04-18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293494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31C06FCF-B2FD-4114-8869-44D29B295825}" type="datetime1">
              <a:rPr lang="sv-SE" smtClean="0"/>
              <a:t>2021-04-18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1460661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Date Placeholder 4"/>
          <p:cNvSpPr>
            <a:spLocks noGrp="1"/>
          </p:cNvSpPr>
          <p:nvPr>
            <p:ph type="dt" sz="half" idx="10"/>
          </p:nvPr>
        </p:nvSpPr>
        <p:spPr/>
        <p:txBody>
          <a:bodyPr/>
          <a:lstStyle/>
          <a:p>
            <a:fld id="{CBC1E739-DFB3-4B9F-9D74-2C3B0134DC0C}" type="datetime1">
              <a:rPr lang="sv-SE" smtClean="0"/>
              <a:t>2021-04-18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864F884-A08D-4690-9F6B-0AD83DA48833}" type="slidenum">
              <a:rPr lang="sv-SE" smtClean="0"/>
              <a:t>‹#›</a:t>
            </a:fld>
            <a:endParaRPr lang="sv-SE"/>
          </a:p>
        </p:txBody>
      </p:sp>
    </p:spTree>
    <p:extLst>
      <p:ext uri="{BB962C8B-B14F-4D97-AF65-F5344CB8AC3E}">
        <p14:creationId xmlns:p14="http://schemas.microsoft.com/office/powerpoint/2010/main" val="121710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A4C1D-F960-4DF8-84DD-504DDE3A3CD3}" type="datetime1">
              <a:rPr lang="sv-SE" smtClean="0"/>
              <a:t>2021-04-18</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4F884-A08D-4690-9F6B-0AD83DA48833}" type="slidenum">
              <a:rPr lang="sv-SE" smtClean="0"/>
              <a:t>‹#›</a:t>
            </a:fld>
            <a:endParaRPr lang="sv-SE"/>
          </a:p>
        </p:txBody>
      </p:sp>
    </p:spTree>
    <p:extLst>
      <p:ext uri="{BB962C8B-B14F-4D97-AF65-F5344CB8AC3E}">
        <p14:creationId xmlns:p14="http://schemas.microsoft.com/office/powerpoint/2010/main" val="497638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4186242" y="803710"/>
            <a:ext cx="1418718" cy="376268"/>
          </a:xfrm>
          <a:prstGeom prst="rect">
            <a:avLst/>
          </a:prstGeom>
        </p:spPr>
      </p:pic>
      <p:sp>
        <p:nvSpPr>
          <p:cNvPr id="2" name="Rubrik 1"/>
          <p:cNvSpPr>
            <a:spLocks noGrp="1"/>
          </p:cNvSpPr>
          <p:nvPr>
            <p:ph type="ctrTitle"/>
          </p:nvPr>
        </p:nvSpPr>
        <p:spPr>
          <a:xfrm>
            <a:off x="1036122" y="1738992"/>
            <a:ext cx="7718961" cy="472045"/>
          </a:xfrm>
        </p:spPr>
        <p:txBody>
          <a:bodyPr>
            <a:normAutofit/>
          </a:bodyPr>
          <a:lstStyle/>
          <a:p>
            <a:r>
              <a:rPr lang="sv-SE" sz="2700" b="1" dirty="0">
                <a:latin typeface="Arial" panose="020B0604020202020204" pitchFamily="34" charset="0"/>
                <a:cs typeface="Arial" panose="020B0604020202020204" pitchFamily="34" charset="0"/>
              </a:rPr>
              <a:t>Emigranthistoria och emigrantforskning</a:t>
            </a:r>
          </a:p>
        </p:txBody>
      </p:sp>
      <p:sp>
        <p:nvSpPr>
          <p:cNvPr id="3" name="Underrubrik 2"/>
          <p:cNvSpPr>
            <a:spLocks noGrp="1"/>
          </p:cNvSpPr>
          <p:nvPr>
            <p:ph type="subTitle" idx="1"/>
          </p:nvPr>
        </p:nvSpPr>
        <p:spPr>
          <a:xfrm>
            <a:off x="1466602" y="5510058"/>
            <a:ext cx="6858000" cy="811719"/>
          </a:xfrm>
        </p:spPr>
        <p:txBody>
          <a:bodyPr>
            <a:normAutofit/>
          </a:bodyPr>
          <a:lstStyle/>
          <a:p>
            <a:r>
              <a:rPr lang="sv-SE" dirty="0" smtClean="0">
                <a:latin typeface="Arial" panose="020B0604020202020204" pitchFamily="34" charset="0"/>
                <a:cs typeface="Arial" panose="020B0604020202020204" pitchFamily="34" charset="0"/>
              </a:rPr>
              <a:t>SeniorNet Salem 2021-04-22</a:t>
            </a:r>
          </a:p>
          <a:p>
            <a:r>
              <a:rPr lang="sv-SE" sz="1800" dirty="0" smtClean="0"/>
              <a:t>Rolf Carlén</a:t>
            </a:r>
            <a:endParaRPr lang="sv-SE" sz="1800" dirty="0"/>
          </a:p>
        </p:txBody>
      </p:sp>
      <p:pic>
        <p:nvPicPr>
          <p:cNvPr id="5" name="Bildobjekt 4"/>
          <p:cNvPicPr>
            <a:picLocks noChangeAspect="1"/>
          </p:cNvPicPr>
          <p:nvPr/>
        </p:nvPicPr>
        <p:blipFill>
          <a:blip r:embed="rId3"/>
          <a:stretch>
            <a:fillRect/>
          </a:stretch>
        </p:blipFill>
        <p:spPr>
          <a:xfrm>
            <a:off x="1780894" y="2548010"/>
            <a:ext cx="6040573" cy="2709790"/>
          </a:xfrm>
          <a:prstGeom prst="rect">
            <a:avLst/>
          </a:prstGeom>
        </p:spPr>
      </p:pic>
      <p:sp>
        <p:nvSpPr>
          <p:cNvPr id="6" name="Platshållare för bildnummer 5"/>
          <p:cNvSpPr>
            <a:spLocks noGrp="1"/>
          </p:cNvSpPr>
          <p:nvPr>
            <p:ph type="sldNum" sz="quarter" idx="12"/>
          </p:nvPr>
        </p:nvSpPr>
        <p:spPr/>
        <p:txBody>
          <a:bodyPr/>
          <a:lstStyle/>
          <a:p>
            <a:fld id="{2864F884-A08D-4690-9F6B-0AD83DA48833}" type="slidenum">
              <a:rPr lang="sv-SE" smtClean="0"/>
              <a:t>1</a:t>
            </a:fld>
            <a:endParaRPr lang="sv-SE"/>
          </a:p>
        </p:txBody>
      </p:sp>
    </p:spTree>
    <p:extLst>
      <p:ext uri="{BB962C8B-B14F-4D97-AF65-F5344CB8AC3E}">
        <p14:creationId xmlns:p14="http://schemas.microsoft.com/office/powerpoint/2010/main" val="1497113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914400"/>
            <a:ext cx="7886700" cy="5110163"/>
          </a:xfrm>
        </p:spPr>
        <p:txBody>
          <a:bodyPr>
            <a:normAutofit/>
          </a:bodyPr>
          <a:lstStyle/>
          <a:p>
            <a:pPr marL="0" indent="0">
              <a:buNone/>
            </a:pPr>
            <a:r>
              <a:rPr lang="sv-SE" sz="2400" b="1" dirty="0" smtClean="0">
                <a:latin typeface="Arial" panose="020B0604020202020204" pitchFamily="34" charset="0"/>
                <a:cs typeface="Arial" panose="020B0604020202020204" pitchFamily="34" charset="0"/>
              </a:rPr>
              <a:t>Antal svenskfödda i USA enligt folkräkningarna</a:t>
            </a:r>
          </a:p>
          <a:p>
            <a:r>
              <a:rPr lang="sv-SE" sz="1600" dirty="0" smtClean="0">
                <a:latin typeface="Arial" panose="020B0604020202020204" pitchFamily="34" charset="0"/>
                <a:cs typeface="Arial" panose="020B0604020202020204" pitchFamily="34" charset="0"/>
              </a:rPr>
              <a:t>År 1850    3.663	  	 </a:t>
            </a:r>
          </a:p>
          <a:p>
            <a:r>
              <a:rPr lang="sv-SE" sz="1600" dirty="0" smtClean="0">
                <a:latin typeface="Arial" panose="020B0604020202020204" pitchFamily="34" charset="0"/>
                <a:cs typeface="Arial" panose="020B0604020202020204" pitchFamily="34" charset="0"/>
              </a:rPr>
              <a:t>År 1860  19.123</a:t>
            </a:r>
          </a:p>
          <a:p>
            <a:r>
              <a:rPr lang="sv-SE" sz="1600" dirty="0" smtClean="0">
                <a:latin typeface="Arial" panose="020B0604020202020204" pitchFamily="34" charset="0"/>
                <a:cs typeface="Arial" panose="020B0604020202020204" pitchFamily="34" charset="0"/>
              </a:rPr>
              <a:t>År 1870  102.385</a:t>
            </a:r>
          </a:p>
          <a:p>
            <a:r>
              <a:rPr lang="sv-SE" sz="1600" dirty="0" smtClean="0">
                <a:latin typeface="Arial" panose="020B0604020202020204" pitchFamily="34" charset="0"/>
                <a:cs typeface="Arial" panose="020B0604020202020204" pitchFamily="34" charset="0"/>
              </a:rPr>
              <a:t>År 1880  108.108</a:t>
            </a:r>
          </a:p>
          <a:p>
            <a:r>
              <a:rPr lang="sv-SE" sz="1600" dirty="0" smtClean="0">
                <a:latin typeface="Arial" panose="020B0604020202020204" pitchFamily="34" charset="0"/>
                <a:cs typeface="Arial" panose="020B0604020202020204" pitchFamily="34" charset="0"/>
              </a:rPr>
              <a:t>År 1890  saknas p.g.a. en omfattande brand i Washington DC</a:t>
            </a:r>
          </a:p>
          <a:p>
            <a:r>
              <a:rPr lang="sv-SE" sz="1600" dirty="0" smtClean="0">
                <a:latin typeface="Arial" panose="020B0604020202020204" pitchFamily="34" charset="0"/>
                <a:cs typeface="Arial" panose="020B0604020202020204" pitchFamily="34" charset="0"/>
              </a:rPr>
              <a:t>År 1900  592.140</a:t>
            </a:r>
          </a:p>
          <a:p>
            <a:r>
              <a:rPr lang="sv-SE" sz="1600" dirty="0" smtClean="0">
                <a:latin typeface="Arial" panose="020B0604020202020204" pitchFamily="34" charset="0"/>
                <a:cs typeface="Arial" panose="020B0604020202020204" pitchFamily="34" charset="0"/>
              </a:rPr>
              <a:t>År 1910  675.560    --------	(Chicago var nu </a:t>
            </a:r>
            <a:r>
              <a:rPr lang="sv-SE" sz="1600" dirty="0" smtClean="0">
                <a:latin typeface="Arial" panose="020B0604020202020204" pitchFamily="34" charset="0"/>
                <a:cs typeface="Arial" panose="020B0604020202020204" pitchFamily="34" charset="0"/>
              </a:rPr>
              <a:t>”Sveriges tredje </a:t>
            </a:r>
            <a:r>
              <a:rPr lang="sv-SE" sz="1600" dirty="0" smtClean="0">
                <a:latin typeface="Arial" panose="020B0604020202020204" pitchFamily="34" charset="0"/>
                <a:cs typeface="Arial" panose="020B0604020202020204" pitchFamily="34" charset="0"/>
              </a:rPr>
              <a:t>stad”)</a:t>
            </a:r>
          </a:p>
          <a:p>
            <a:r>
              <a:rPr lang="sv-SE" sz="1600" dirty="0" smtClean="0">
                <a:latin typeface="Arial" panose="020B0604020202020204" pitchFamily="34" charset="0"/>
                <a:cs typeface="Arial" panose="020B0604020202020204" pitchFamily="34" charset="0"/>
              </a:rPr>
              <a:t>År 1920  632.521</a:t>
            </a:r>
          </a:p>
          <a:p>
            <a:r>
              <a:rPr lang="sv-SE" sz="1600" dirty="0" smtClean="0">
                <a:latin typeface="Arial" panose="020B0604020202020204" pitchFamily="34" charset="0"/>
                <a:cs typeface="Arial" panose="020B0604020202020204" pitchFamily="34" charset="0"/>
              </a:rPr>
              <a:t>År 1930  599.070</a:t>
            </a:r>
          </a:p>
          <a:p>
            <a:r>
              <a:rPr lang="sv-SE" sz="1600" dirty="0" smtClean="0">
                <a:latin typeface="Arial" panose="020B0604020202020204" pitchFamily="34" charset="0"/>
                <a:cs typeface="Arial" panose="020B0604020202020204" pitchFamily="34" charset="0"/>
              </a:rPr>
              <a:t>År 1940  563.155</a:t>
            </a:r>
          </a:p>
          <a:p>
            <a:pPr marL="0" indent="0">
              <a:lnSpc>
                <a:spcPct val="100000"/>
              </a:lnSpc>
              <a:buNone/>
            </a:pPr>
            <a:r>
              <a:rPr lang="sv-SE" sz="1800" dirty="0" smtClean="0">
                <a:latin typeface="Arial" panose="020B0604020202020204" pitchFamily="34" charset="0"/>
                <a:cs typeface="Arial" panose="020B0604020202020204" pitchFamily="34" charset="0"/>
              </a:rPr>
              <a:t>Svenskfödda innevånare fanns i flertalet amerikanska delstater, men dominerande var </a:t>
            </a:r>
            <a:r>
              <a:rPr lang="sv-SE" sz="1800" u="sng" dirty="0" smtClean="0">
                <a:latin typeface="Arial" panose="020B0604020202020204" pitchFamily="34" charset="0"/>
                <a:cs typeface="Arial" panose="020B0604020202020204" pitchFamily="34" charset="0"/>
              </a:rPr>
              <a:t>Illinois</a:t>
            </a:r>
            <a:r>
              <a:rPr lang="sv-SE" sz="1800" dirty="0" smtClean="0">
                <a:latin typeface="Arial" panose="020B0604020202020204" pitchFamily="34" charset="0"/>
                <a:cs typeface="Arial" panose="020B0604020202020204" pitchFamily="34" charset="0"/>
              </a:rPr>
              <a:t> och </a:t>
            </a:r>
            <a:r>
              <a:rPr lang="sv-SE" sz="1800" u="sng" dirty="0" smtClean="0">
                <a:latin typeface="Arial" panose="020B0604020202020204" pitchFamily="34" charset="0"/>
                <a:cs typeface="Arial" panose="020B0604020202020204" pitchFamily="34" charset="0"/>
              </a:rPr>
              <a:t>Minnesota</a:t>
            </a:r>
            <a:r>
              <a:rPr lang="sv-SE" sz="1800" dirty="0" smtClean="0">
                <a:latin typeface="Arial" panose="020B0604020202020204" pitchFamily="34" charset="0"/>
                <a:cs typeface="Arial" panose="020B0604020202020204" pitchFamily="34" charset="0"/>
              </a:rPr>
              <a:t>.</a:t>
            </a:r>
          </a:p>
          <a:p>
            <a:pPr marL="0" indent="0">
              <a:lnSpc>
                <a:spcPct val="100000"/>
              </a:lnSpc>
              <a:buNone/>
            </a:pPr>
            <a:r>
              <a:rPr lang="sv-SE" sz="1800" u="sng" dirty="0" smtClean="0">
                <a:latin typeface="Arial" panose="020B0604020202020204" pitchFamily="34" charset="0"/>
                <a:cs typeface="Arial" panose="020B0604020202020204" pitchFamily="34" charset="0"/>
              </a:rPr>
              <a:t>OBS</a:t>
            </a:r>
            <a:r>
              <a:rPr lang="sv-SE" sz="1800" dirty="0" smtClean="0">
                <a:latin typeface="Arial" panose="020B0604020202020204" pitchFamily="34" charset="0"/>
                <a:cs typeface="Arial" panose="020B0604020202020204" pitchFamily="34" charset="0"/>
              </a:rPr>
              <a:t>: Härtill hela emigrationen till Kanada, c:a 100.000 svenskar</a:t>
            </a:r>
          </a:p>
          <a:p>
            <a:endParaRPr lang="sv-SE" sz="2000" dirty="0">
              <a:latin typeface="Arial" panose="020B0604020202020204" pitchFamily="34" charset="0"/>
              <a:cs typeface="Arial" panose="020B0604020202020204" pitchFamily="34" charset="0"/>
            </a:endParaRPr>
          </a:p>
        </p:txBody>
      </p:sp>
      <p:sp>
        <p:nvSpPr>
          <p:cNvPr id="4" name="Rubrik 1"/>
          <p:cNvSpPr>
            <a:spLocks noGrp="1"/>
          </p:cNvSpPr>
          <p:nvPr>
            <p:ph type="title"/>
          </p:nvPr>
        </p:nvSpPr>
        <p:spPr>
          <a:xfrm>
            <a:off x="628650" y="365126"/>
            <a:ext cx="7886700" cy="302463"/>
          </a:xfrm>
          <a:ln>
            <a:solidFill>
              <a:schemeClr val="accent1"/>
            </a:solidFill>
          </a:ln>
        </p:spPr>
        <p:txBody>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pic>
        <p:nvPicPr>
          <p:cNvPr id="5" name="Bildobjekt 4"/>
          <p:cNvPicPr>
            <a:picLocks noChangeAspect="1"/>
          </p:cNvPicPr>
          <p:nvPr/>
        </p:nvPicPr>
        <p:blipFill>
          <a:blip r:embed="rId2"/>
          <a:stretch>
            <a:fillRect/>
          </a:stretch>
        </p:blipFill>
        <p:spPr>
          <a:xfrm>
            <a:off x="7188159" y="342990"/>
            <a:ext cx="1223901" cy="324599"/>
          </a:xfrm>
          <a:prstGeom prst="rect">
            <a:avLst/>
          </a:prstGeom>
        </p:spPr>
      </p:pic>
      <p:pic>
        <p:nvPicPr>
          <p:cNvPr id="7" name="Bildobjekt 6"/>
          <p:cNvPicPr>
            <a:picLocks noChangeAspect="1"/>
          </p:cNvPicPr>
          <p:nvPr/>
        </p:nvPicPr>
        <p:blipFill>
          <a:blip r:embed="rId3"/>
          <a:stretch>
            <a:fillRect/>
          </a:stretch>
        </p:blipFill>
        <p:spPr>
          <a:xfrm rot="21052925">
            <a:off x="4212098" y="1584910"/>
            <a:ext cx="1441995" cy="835882"/>
          </a:xfrm>
          <a:prstGeom prst="rect">
            <a:avLst/>
          </a:prstGeom>
        </p:spPr>
      </p:pic>
      <p:pic>
        <p:nvPicPr>
          <p:cNvPr id="9" name="Bildobjekt 8"/>
          <p:cNvPicPr>
            <a:picLocks noChangeAspect="1"/>
          </p:cNvPicPr>
          <p:nvPr/>
        </p:nvPicPr>
        <p:blipFill>
          <a:blip r:embed="rId4"/>
          <a:stretch>
            <a:fillRect/>
          </a:stretch>
        </p:blipFill>
        <p:spPr>
          <a:xfrm rot="398138">
            <a:off x="5889243" y="1563884"/>
            <a:ext cx="1570170" cy="827599"/>
          </a:xfrm>
          <a:prstGeom prst="rect">
            <a:avLst/>
          </a:prstGeom>
        </p:spPr>
      </p:pic>
      <p:pic>
        <p:nvPicPr>
          <p:cNvPr id="10" name="Bildobjekt 9"/>
          <p:cNvPicPr>
            <a:picLocks noChangeAspect="1"/>
          </p:cNvPicPr>
          <p:nvPr/>
        </p:nvPicPr>
        <p:blipFill>
          <a:blip r:embed="rId5"/>
          <a:stretch>
            <a:fillRect/>
          </a:stretch>
        </p:blipFill>
        <p:spPr>
          <a:xfrm>
            <a:off x="7340473" y="5402805"/>
            <a:ext cx="919271" cy="483646"/>
          </a:xfrm>
          <a:prstGeom prst="rect">
            <a:avLst/>
          </a:prstGeom>
        </p:spPr>
      </p:pic>
      <p:sp>
        <p:nvSpPr>
          <p:cNvPr id="2" name="Platshållare för bildnummer 1"/>
          <p:cNvSpPr>
            <a:spLocks noGrp="1"/>
          </p:cNvSpPr>
          <p:nvPr>
            <p:ph type="sldNum" sz="quarter" idx="12"/>
          </p:nvPr>
        </p:nvSpPr>
        <p:spPr/>
        <p:txBody>
          <a:bodyPr/>
          <a:lstStyle/>
          <a:p>
            <a:fld id="{2864F884-A08D-4690-9F6B-0AD83DA48833}" type="slidenum">
              <a:rPr lang="sv-SE" smtClean="0"/>
              <a:t>10</a:t>
            </a:fld>
            <a:endParaRPr lang="sv-SE"/>
          </a:p>
        </p:txBody>
      </p:sp>
    </p:spTree>
    <p:extLst>
      <p:ext uri="{BB962C8B-B14F-4D97-AF65-F5344CB8AC3E}">
        <p14:creationId xmlns:p14="http://schemas.microsoft.com/office/powerpoint/2010/main" val="141432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302463"/>
          </a:xfrm>
          <a:ln>
            <a:solidFill>
              <a:schemeClr val="accent1"/>
            </a:solidFill>
          </a:ln>
        </p:spPr>
        <p:txBody>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628650" y="970844"/>
            <a:ext cx="7886700" cy="5610578"/>
          </a:xfrm>
        </p:spPr>
        <p:txBody>
          <a:bodyPr>
            <a:normAutofit/>
          </a:bodyPr>
          <a:lstStyle/>
          <a:p>
            <a:pPr marL="0" indent="0">
              <a:buNone/>
            </a:pPr>
            <a:r>
              <a:rPr lang="sv-SE" sz="2000" b="1" dirty="0" smtClean="0">
                <a:latin typeface="Arial" panose="020B0604020202020204" pitchFamily="34" charset="0"/>
                <a:cs typeface="Arial" panose="020B0604020202020204" pitchFamily="34" charset="0"/>
              </a:rPr>
              <a:t>Några andra källor för släktforskare</a:t>
            </a:r>
          </a:p>
          <a:p>
            <a:r>
              <a:rPr lang="sv-SE" sz="1800" b="1" dirty="0" smtClean="0">
                <a:latin typeface="Arial" panose="020B0604020202020204" pitchFamily="34" charset="0"/>
                <a:cs typeface="Arial" panose="020B0604020202020204" pitchFamily="34" charset="0"/>
              </a:rPr>
              <a:t>Folkräkningar på delstatsnivå (State Census)</a:t>
            </a:r>
          </a:p>
          <a:p>
            <a:pPr marL="0" indent="0">
              <a:buNone/>
            </a:pPr>
            <a:r>
              <a:rPr lang="sv-SE" sz="1800" dirty="0" smtClean="0">
                <a:latin typeface="Arial" panose="020B0604020202020204" pitchFamily="34" charset="0"/>
                <a:cs typeface="Arial" panose="020B0604020202020204" pitchFamily="34" charset="0"/>
              </a:rPr>
              <a:t>Dessa dokument ligger ofta i tiden mitt emellan de federala. De kan kompensera förlusten av 1890 års US Census i typiska ”svenskstater”.</a:t>
            </a:r>
          </a:p>
          <a:p>
            <a:r>
              <a:rPr lang="sv-SE" sz="1800" b="1" dirty="0" smtClean="0">
                <a:latin typeface="Arial" panose="020B0604020202020204" pitchFamily="34" charset="0"/>
                <a:cs typeface="Arial" panose="020B0604020202020204" pitchFamily="34" charset="0"/>
              </a:rPr>
              <a:t>Amerikanska röstlängder (</a:t>
            </a:r>
            <a:r>
              <a:rPr lang="sv-SE" sz="1800" b="1" dirty="0" err="1" smtClean="0">
                <a:latin typeface="Arial" panose="020B0604020202020204" pitchFamily="34" charset="0"/>
                <a:cs typeface="Arial" panose="020B0604020202020204" pitchFamily="34" charset="0"/>
              </a:rPr>
              <a:t>Voter</a:t>
            </a:r>
            <a:r>
              <a:rPr lang="sv-SE" sz="1800" b="1" dirty="0" smtClean="0">
                <a:latin typeface="Arial" panose="020B0604020202020204" pitchFamily="34" charset="0"/>
                <a:cs typeface="Arial" panose="020B0604020202020204" pitchFamily="34" charset="0"/>
              </a:rPr>
              <a:t> </a:t>
            </a:r>
            <a:r>
              <a:rPr lang="sv-SE" sz="1800" b="1" dirty="0" err="1" smtClean="0">
                <a:latin typeface="Arial" panose="020B0604020202020204" pitchFamily="34" charset="0"/>
                <a:cs typeface="Arial" panose="020B0604020202020204" pitchFamily="34" charset="0"/>
              </a:rPr>
              <a:t>Registration</a:t>
            </a:r>
            <a:r>
              <a:rPr lang="sv-SE" sz="1800" b="1" dirty="0" smtClean="0">
                <a:latin typeface="Arial" panose="020B0604020202020204" pitchFamily="34" charset="0"/>
                <a:cs typeface="Arial" panose="020B0604020202020204" pitchFamily="34" charset="0"/>
              </a:rPr>
              <a:t>)</a:t>
            </a:r>
          </a:p>
          <a:p>
            <a:pPr marL="0" indent="0">
              <a:buNone/>
            </a:pPr>
            <a:r>
              <a:rPr lang="sv-SE" sz="1800" dirty="0" smtClean="0">
                <a:latin typeface="Arial" panose="020B0604020202020204" pitchFamily="34" charset="0"/>
                <a:cs typeface="Arial" panose="020B0604020202020204" pitchFamily="34" charset="0"/>
              </a:rPr>
              <a:t>Här har vi små chanser att hitta något intressant. Många svenskar avstod att rösta och för kvinnor var det heller inte tillåtet. Sparsamt digitaliserat.</a:t>
            </a:r>
          </a:p>
          <a:p>
            <a:r>
              <a:rPr lang="sv-SE" sz="1800" b="1" dirty="0" smtClean="0">
                <a:latin typeface="Arial" panose="020B0604020202020204" pitchFamily="34" charset="0"/>
                <a:cs typeface="Arial" panose="020B0604020202020204" pitchFamily="34" charset="0"/>
              </a:rPr>
              <a:t>Adressregister (City </a:t>
            </a:r>
            <a:r>
              <a:rPr lang="sv-SE" sz="1800" b="1" dirty="0" err="1" smtClean="0">
                <a:latin typeface="Arial" panose="020B0604020202020204" pitchFamily="34" charset="0"/>
                <a:cs typeface="Arial" panose="020B0604020202020204" pitchFamily="34" charset="0"/>
              </a:rPr>
              <a:t>Directories</a:t>
            </a:r>
            <a:r>
              <a:rPr lang="sv-SE" sz="1800" b="1" dirty="0" smtClean="0">
                <a:latin typeface="Arial" panose="020B0604020202020204" pitchFamily="34" charset="0"/>
                <a:cs typeface="Arial" panose="020B0604020202020204" pitchFamily="34" charset="0"/>
              </a:rPr>
              <a:t>)</a:t>
            </a:r>
          </a:p>
          <a:p>
            <a:pPr marL="0" indent="0">
              <a:buNone/>
            </a:pPr>
            <a:r>
              <a:rPr lang="sv-SE" sz="1800" dirty="0" smtClean="0">
                <a:latin typeface="Arial" panose="020B0604020202020204" pitchFamily="34" charset="0"/>
                <a:cs typeface="Arial" panose="020B0604020202020204" pitchFamily="34" charset="0"/>
              </a:rPr>
              <a:t>Varje stad med självaktning hade en årlig adressbok med ett minimum av uppgifter (efternamn, förnamn, yrke, arbetsgivare, hemadress). Svårt att hitta dessa uppgifter, som förvaras lite varstans, men Ancestry och Family Search har lagt in flera stora databaser i sina resurser som är sökbara.</a:t>
            </a:r>
          </a:p>
          <a:p>
            <a:pPr marL="0" indent="0">
              <a:buNone/>
            </a:pPr>
            <a:endParaRPr lang="sv-SE" sz="1800" b="1"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pic>
        <p:nvPicPr>
          <p:cNvPr id="6" name="Bildobjekt 5"/>
          <p:cNvPicPr>
            <a:picLocks noChangeAspect="1"/>
          </p:cNvPicPr>
          <p:nvPr/>
        </p:nvPicPr>
        <p:blipFill>
          <a:blip r:embed="rId3"/>
          <a:stretch>
            <a:fillRect/>
          </a:stretch>
        </p:blipFill>
        <p:spPr>
          <a:xfrm>
            <a:off x="681869" y="4829000"/>
            <a:ext cx="7423553" cy="1672078"/>
          </a:xfrm>
          <a:prstGeom prst="rect">
            <a:avLst/>
          </a:prstGeom>
        </p:spPr>
      </p:pic>
      <p:sp>
        <p:nvSpPr>
          <p:cNvPr id="5" name="Platshållare för bildnummer 4"/>
          <p:cNvSpPr>
            <a:spLocks noGrp="1"/>
          </p:cNvSpPr>
          <p:nvPr>
            <p:ph type="sldNum" sz="quarter" idx="12"/>
          </p:nvPr>
        </p:nvSpPr>
        <p:spPr/>
        <p:txBody>
          <a:bodyPr/>
          <a:lstStyle/>
          <a:p>
            <a:fld id="{2864F884-A08D-4690-9F6B-0AD83DA48833}" type="slidenum">
              <a:rPr lang="sv-SE" smtClean="0"/>
              <a:t>11</a:t>
            </a:fld>
            <a:endParaRPr lang="sv-SE"/>
          </a:p>
        </p:txBody>
      </p:sp>
    </p:spTree>
    <p:extLst>
      <p:ext uri="{BB962C8B-B14F-4D97-AF65-F5344CB8AC3E}">
        <p14:creationId xmlns:p14="http://schemas.microsoft.com/office/powerpoint/2010/main" val="2428375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302462"/>
          </a:xfrm>
          <a:ln>
            <a:solidFill>
              <a:schemeClr val="accent1"/>
            </a:solidFill>
          </a:ln>
        </p:spPr>
        <p:txBody>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628649" y="869243"/>
            <a:ext cx="8199261" cy="5723467"/>
          </a:xfrm>
        </p:spPr>
        <p:txBody>
          <a:bodyPr>
            <a:normAutofit/>
          </a:bodyPr>
          <a:lstStyle/>
          <a:p>
            <a:pPr marL="0" indent="0">
              <a:buNone/>
            </a:pPr>
            <a:r>
              <a:rPr lang="sv-SE" sz="2000" b="1" dirty="0" smtClean="0">
                <a:latin typeface="Arial" panose="020B0604020202020204" pitchFamily="34" charset="0"/>
                <a:cs typeface="Arial" panose="020B0604020202020204" pitchFamily="34" charset="0"/>
              </a:rPr>
              <a:t>Lantmäteri och kartor (Land records)</a:t>
            </a:r>
          </a:p>
          <a:p>
            <a:pPr marL="0" indent="0">
              <a:buNone/>
            </a:pPr>
            <a:endParaRPr lang="sv-SE" sz="2000" b="1" dirty="0" smtClean="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År1862 instiftade Abraham Lincoln en lag som garanterade 65 hektar gratis land till varje invandrare som ville bli amerikansk medborgare</a:t>
            </a:r>
          </a:p>
          <a:p>
            <a:r>
              <a:rPr lang="sv-SE" sz="1800" dirty="0" smtClean="0">
                <a:latin typeface="Arial" panose="020B0604020202020204" pitchFamily="34" charset="0"/>
                <a:cs typeface="Arial" panose="020B0604020202020204" pitchFamily="34" charset="0"/>
              </a:rPr>
              <a:t>Inmutningarna registrerades och ett ”</a:t>
            </a:r>
            <a:r>
              <a:rPr lang="sv-SE" sz="1800" dirty="0" err="1" smtClean="0">
                <a:latin typeface="Arial" panose="020B0604020202020204" pitchFamily="34" charset="0"/>
                <a:cs typeface="Arial" panose="020B0604020202020204" pitchFamily="34" charset="0"/>
              </a:rPr>
              <a:t>homestead</a:t>
            </a:r>
            <a:r>
              <a:rPr lang="sv-SE" sz="1800" dirty="0" smtClean="0">
                <a:latin typeface="Arial" panose="020B0604020202020204" pitchFamily="34" charset="0"/>
                <a:cs typeface="Arial" panose="020B0604020202020204" pitchFamily="34" charset="0"/>
              </a:rPr>
              <a:t> </a:t>
            </a:r>
            <a:r>
              <a:rPr lang="sv-SE" sz="1800" dirty="0" err="1" smtClean="0">
                <a:latin typeface="Arial" panose="020B0604020202020204" pitchFamily="34" charset="0"/>
                <a:cs typeface="Arial" panose="020B0604020202020204" pitchFamily="34" charset="0"/>
              </a:rPr>
              <a:t>certificate</a:t>
            </a:r>
            <a:r>
              <a:rPr lang="sv-SE" sz="1800" dirty="0" smtClean="0">
                <a:latin typeface="Arial" panose="020B0604020202020204" pitchFamily="34" charset="0"/>
                <a:cs typeface="Arial" panose="020B0604020202020204" pitchFamily="34" charset="0"/>
              </a:rPr>
              <a:t>” utfärdades</a:t>
            </a:r>
          </a:p>
          <a:p>
            <a:r>
              <a:rPr lang="sv-SE" sz="1800" dirty="0" smtClean="0">
                <a:latin typeface="Arial" panose="020B0604020202020204" pitchFamily="34" charset="0"/>
                <a:cs typeface="Arial" panose="020B0604020202020204" pitchFamily="34" charset="0"/>
              </a:rPr>
              <a:t>Det finns en hel del register till inmutningarna och till kartorna</a:t>
            </a:r>
          </a:p>
          <a:p>
            <a:r>
              <a:rPr lang="sv-SE" sz="1800" dirty="0" smtClean="0">
                <a:latin typeface="Arial" panose="020B0604020202020204" pitchFamily="34" charset="0"/>
                <a:cs typeface="Arial" panose="020B0604020202020204" pitchFamily="34" charset="0"/>
              </a:rPr>
              <a:t>En bra site där man kan söka sig fram hittar du på: </a:t>
            </a:r>
            <a:r>
              <a:rPr lang="sv-SE" sz="1800" u="sng" dirty="0" smtClean="0">
                <a:latin typeface="Arial" panose="020B0604020202020204" pitchFamily="34" charset="0"/>
                <a:cs typeface="Arial" panose="020B0604020202020204" pitchFamily="34" charset="0"/>
              </a:rPr>
              <a:t>glorecords.blm.gov</a:t>
            </a:r>
            <a:r>
              <a:rPr lang="sv-SE" sz="1800" dirty="0" smtClean="0">
                <a:latin typeface="Arial" panose="020B0604020202020204" pitchFamily="34" charset="0"/>
                <a:cs typeface="Arial" panose="020B0604020202020204" pitchFamily="34" charset="0"/>
              </a:rPr>
              <a:t>      Här kan du söka på namn och även klicka dig fram till en karta.</a:t>
            </a:r>
          </a:p>
          <a:p>
            <a:r>
              <a:rPr lang="sv-SE" sz="1800" dirty="0" smtClean="0">
                <a:latin typeface="Arial" panose="020B0604020202020204" pitchFamily="34" charset="0"/>
                <a:cs typeface="Arial" panose="020B0604020202020204" pitchFamily="34" charset="0"/>
              </a:rPr>
              <a:t>Välj Search </a:t>
            </a:r>
            <a:r>
              <a:rPr lang="sv-SE" sz="1800" dirty="0" err="1" smtClean="0">
                <a:latin typeface="Arial" panose="020B0604020202020204" pitchFamily="34" charset="0"/>
                <a:cs typeface="Arial" panose="020B0604020202020204" pitchFamily="34" charset="0"/>
              </a:rPr>
              <a:t>Ducuments</a:t>
            </a:r>
            <a:r>
              <a:rPr lang="sv-SE" sz="1800" dirty="0" smtClean="0">
                <a:latin typeface="Arial" panose="020B0604020202020204" pitchFamily="34" charset="0"/>
                <a:cs typeface="Arial" panose="020B0604020202020204" pitchFamily="34" charset="0"/>
              </a:rPr>
              <a:t> och fyll i State och Country (om det är känt) </a:t>
            </a:r>
          </a:p>
          <a:p>
            <a:r>
              <a:rPr lang="sv-SE" sz="1800" dirty="0" smtClean="0">
                <a:latin typeface="Arial" panose="020B0604020202020204" pitchFamily="34" charset="0"/>
                <a:cs typeface="Arial" panose="020B0604020202020204" pitchFamily="34" charset="0"/>
              </a:rPr>
              <a:t>Skriv in efternamn och ett förnamn och klicka på Search patents. Du får en lista på personer. Image-ikonen visar </a:t>
            </a:r>
            <a:r>
              <a:rPr lang="sv-SE" sz="1800" dirty="0" err="1" smtClean="0">
                <a:latin typeface="Arial" panose="020B0604020202020204" pitchFamily="34" charset="0"/>
                <a:cs typeface="Arial" panose="020B0604020202020204" pitchFamily="34" charset="0"/>
              </a:rPr>
              <a:t>reg</a:t>
            </a:r>
            <a:r>
              <a:rPr lang="sv-SE" sz="1800" dirty="0" smtClean="0">
                <a:latin typeface="Arial" panose="020B0604020202020204" pitchFamily="34" charset="0"/>
                <a:cs typeface="Arial" panose="020B0604020202020204" pitchFamily="34" charset="0"/>
              </a:rPr>
              <a:t>-dokument. Klicka på länken under Accessions för att se kartan. Förstora aktuellt område.</a:t>
            </a:r>
            <a:endParaRPr lang="sv-SE" sz="18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pic>
        <p:nvPicPr>
          <p:cNvPr id="5" name="Bildobjekt 4"/>
          <p:cNvPicPr>
            <a:picLocks noChangeAspect="1"/>
          </p:cNvPicPr>
          <p:nvPr/>
        </p:nvPicPr>
        <p:blipFill>
          <a:blip r:embed="rId3"/>
          <a:stretch>
            <a:fillRect/>
          </a:stretch>
        </p:blipFill>
        <p:spPr>
          <a:xfrm>
            <a:off x="888559" y="4886581"/>
            <a:ext cx="7543500" cy="1446485"/>
          </a:xfrm>
          <a:prstGeom prst="rect">
            <a:avLst/>
          </a:prstGeom>
        </p:spPr>
      </p:pic>
      <p:sp>
        <p:nvSpPr>
          <p:cNvPr id="6" name="Platshållare för bildnummer 5"/>
          <p:cNvSpPr>
            <a:spLocks noGrp="1"/>
          </p:cNvSpPr>
          <p:nvPr>
            <p:ph type="sldNum" sz="quarter" idx="12"/>
          </p:nvPr>
        </p:nvSpPr>
        <p:spPr/>
        <p:txBody>
          <a:bodyPr/>
          <a:lstStyle/>
          <a:p>
            <a:fld id="{2864F884-A08D-4690-9F6B-0AD83DA48833}" type="slidenum">
              <a:rPr lang="sv-SE" smtClean="0"/>
              <a:t>12</a:t>
            </a:fld>
            <a:endParaRPr lang="sv-SE"/>
          </a:p>
        </p:txBody>
      </p:sp>
    </p:spTree>
    <p:extLst>
      <p:ext uri="{BB962C8B-B14F-4D97-AF65-F5344CB8AC3E}">
        <p14:creationId xmlns:p14="http://schemas.microsoft.com/office/powerpoint/2010/main" val="202131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302463"/>
          </a:xfrm>
          <a:ln>
            <a:solidFill>
              <a:schemeClr val="accent1"/>
            </a:solidFill>
          </a:ln>
        </p:spPr>
        <p:txBody>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525360" y="925688"/>
            <a:ext cx="7886700" cy="5520267"/>
          </a:xfrm>
        </p:spPr>
        <p:txBody>
          <a:bodyPr>
            <a:normAutofit/>
          </a:bodyPr>
          <a:lstStyle/>
          <a:p>
            <a:pPr marL="0" indent="0">
              <a:buNone/>
            </a:pPr>
            <a:r>
              <a:rPr lang="sv-SE" sz="2000" b="1" dirty="0" smtClean="0">
                <a:latin typeface="Arial" panose="020B0604020202020204" pitchFamily="34" charset="0"/>
                <a:cs typeface="Arial" panose="020B0604020202020204" pitchFamily="34" charset="0"/>
              </a:rPr>
              <a:t>Födda, vigda och döda (Vital Records)</a:t>
            </a:r>
          </a:p>
          <a:p>
            <a:r>
              <a:rPr lang="sv-SE" sz="1800" dirty="0" smtClean="0">
                <a:latin typeface="Arial" panose="020B0604020202020204" pitchFamily="34" charset="0"/>
                <a:cs typeface="Arial" panose="020B0604020202020204" pitchFamily="34" charset="0"/>
              </a:rPr>
              <a:t>Registreringen av dessa händelser kan inte  på något sätt jämföras med den noggrannhet och kvalitet som vi hittar i svenska kyrkböcker</a:t>
            </a:r>
          </a:p>
          <a:p>
            <a:r>
              <a:rPr lang="sv-SE" sz="1800" dirty="0" smtClean="0">
                <a:latin typeface="Arial" panose="020B0604020202020204" pitchFamily="34" charset="0"/>
                <a:cs typeface="Arial" panose="020B0604020202020204" pitchFamily="34" charset="0"/>
              </a:rPr>
              <a:t>Födelseattesterna är mycket svåra att komma åt, även om register kan hittas för vissa delstater</a:t>
            </a:r>
          </a:p>
          <a:p>
            <a:r>
              <a:rPr lang="sv-SE" sz="1800" dirty="0" smtClean="0">
                <a:latin typeface="Arial" panose="020B0604020202020204" pitchFamily="34" charset="0"/>
                <a:cs typeface="Arial" panose="020B0604020202020204" pitchFamily="34" charset="0"/>
              </a:rPr>
              <a:t>Vigselattesterna är lite lättare att hitta för vissa delstater men själva attesterna är svåra att komma åt</a:t>
            </a:r>
          </a:p>
          <a:p>
            <a:r>
              <a:rPr lang="sv-SE" sz="1800" dirty="0" smtClean="0">
                <a:latin typeface="Arial" panose="020B0604020202020204" pitchFamily="34" charset="0"/>
                <a:cs typeface="Arial" panose="020B0604020202020204" pitchFamily="34" charset="0"/>
              </a:rPr>
              <a:t>Dödsattesterna blir efter hand mer tillgängliga på nätet, bl.a. för Minnesota och Illinois.</a:t>
            </a:r>
          </a:p>
          <a:p>
            <a:endParaRPr lang="sv-SE" sz="18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pic>
        <p:nvPicPr>
          <p:cNvPr id="5" name="Bildobjekt 4"/>
          <p:cNvPicPr>
            <a:picLocks noChangeAspect="1"/>
          </p:cNvPicPr>
          <p:nvPr/>
        </p:nvPicPr>
        <p:blipFill>
          <a:blip r:embed="rId3"/>
          <a:stretch>
            <a:fillRect/>
          </a:stretch>
        </p:blipFill>
        <p:spPr>
          <a:xfrm>
            <a:off x="3375554" y="3759200"/>
            <a:ext cx="2392892" cy="2489200"/>
          </a:xfrm>
          <a:prstGeom prst="rect">
            <a:avLst/>
          </a:prstGeom>
        </p:spPr>
      </p:pic>
      <p:sp>
        <p:nvSpPr>
          <p:cNvPr id="6" name="Platshållare för bildnummer 5"/>
          <p:cNvSpPr>
            <a:spLocks noGrp="1"/>
          </p:cNvSpPr>
          <p:nvPr>
            <p:ph type="sldNum" sz="quarter" idx="12"/>
          </p:nvPr>
        </p:nvSpPr>
        <p:spPr/>
        <p:txBody>
          <a:bodyPr/>
          <a:lstStyle/>
          <a:p>
            <a:fld id="{2864F884-A08D-4690-9F6B-0AD83DA48833}" type="slidenum">
              <a:rPr lang="sv-SE" smtClean="0"/>
              <a:t>13</a:t>
            </a:fld>
            <a:endParaRPr lang="sv-SE"/>
          </a:p>
        </p:txBody>
      </p:sp>
    </p:spTree>
    <p:extLst>
      <p:ext uri="{BB962C8B-B14F-4D97-AF65-F5344CB8AC3E}">
        <p14:creationId xmlns:p14="http://schemas.microsoft.com/office/powerpoint/2010/main" val="165004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302463"/>
          </a:xfrm>
          <a:ln>
            <a:solidFill>
              <a:schemeClr val="accent1"/>
            </a:solidFill>
          </a:ln>
        </p:spPr>
        <p:txBody>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628650" y="1044222"/>
            <a:ext cx="8052506" cy="5813778"/>
          </a:xfrm>
        </p:spPr>
        <p:txBody>
          <a:bodyPr>
            <a:normAutofit/>
          </a:bodyPr>
          <a:lstStyle/>
          <a:p>
            <a:pPr marL="0" indent="0">
              <a:buNone/>
            </a:pPr>
            <a:r>
              <a:rPr lang="sv-SE" sz="2000" b="1" dirty="0" smtClean="0">
                <a:latin typeface="Arial" panose="020B0604020202020204" pitchFamily="34" charset="0"/>
                <a:cs typeface="Arial" panose="020B0604020202020204" pitchFamily="34" charset="0"/>
              </a:rPr>
              <a:t>Svenskamerikanska </a:t>
            </a:r>
            <a:r>
              <a:rPr lang="sv-SE" sz="2000" b="1" dirty="0" smtClean="0">
                <a:latin typeface="Arial" panose="020B0604020202020204" pitchFamily="34" charset="0"/>
                <a:cs typeface="Arial" panose="020B0604020202020204" pitchFamily="34" charset="0"/>
              </a:rPr>
              <a:t>kyrkoarkiv</a:t>
            </a:r>
          </a:p>
          <a:p>
            <a:r>
              <a:rPr lang="sv-SE" sz="1800" dirty="0" smtClean="0">
                <a:latin typeface="Arial" panose="020B0604020202020204" pitchFamily="34" charset="0"/>
                <a:cs typeface="Arial" panose="020B0604020202020204" pitchFamily="34" charset="0"/>
              </a:rPr>
              <a:t>Många s</a:t>
            </a:r>
            <a:r>
              <a:rPr lang="sv-SE" sz="1800" dirty="0" smtClean="0">
                <a:latin typeface="Arial" panose="020B0604020202020204" pitchFamily="34" charset="0"/>
                <a:cs typeface="Arial" panose="020B0604020202020204" pitchFamily="34" charset="0"/>
              </a:rPr>
              <a:t>venska </a:t>
            </a:r>
            <a:r>
              <a:rPr lang="sv-SE" sz="1800" dirty="0" smtClean="0">
                <a:latin typeface="Arial" panose="020B0604020202020204" pitchFamily="34" charset="0"/>
                <a:cs typeface="Arial" panose="020B0604020202020204" pitchFamily="34" charset="0"/>
              </a:rPr>
              <a:t>församlingar bildades </a:t>
            </a:r>
            <a:r>
              <a:rPr lang="sv-SE" sz="1800" dirty="0" smtClean="0">
                <a:latin typeface="Arial" panose="020B0604020202020204" pitchFamily="34" charset="0"/>
                <a:cs typeface="Arial" panose="020B0604020202020204" pitchFamily="34" charset="0"/>
              </a:rPr>
              <a:t>av nybyggarna i </a:t>
            </a:r>
            <a:r>
              <a:rPr lang="sv-SE" sz="1800" dirty="0" smtClean="0">
                <a:latin typeface="Arial" panose="020B0604020202020204" pitchFamily="34" charset="0"/>
                <a:cs typeface="Arial" panose="020B0604020202020204" pitchFamily="34" charset="0"/>
              </a:rPr>
              <a:t>USA och Kanada</a:t>
            </a:r>
          </a:p>
          <a:p>
            <a:r>
              <a:rPr lang="sv-SE" sz="1800" dirty="0" smtClean="0">
                <a:latin typeface="Arial" panose="020B0604020202020204" pitchFamily="34" charset="0"/>
                <a:cs typeface="Arial" panose="020B0604020202020204" pitchFamily="34" charset="0"/>
              </a:rPr>
              <a:t>Olika trossamfund slöt sig samman, med svenska präster och man talade svenska språket. Dock anslöt sig endast 25% av emigranterna till dessa församlingar.</a:t>
            </a:r>
          </a:p>
          <a:p>
            <a:r>
              <a:rPr lang="sv-SE" sz="1800" dirty="0" smtClean="0">
                <a:latin typeface="Arial" panose="020B0604020202020204" pitchFamily="34" charset="0"/>
                <a:cs typeface="Arial" panose="020B0604020202020204" pitchFamily="34" charset="0"/>
              </a:rPr>
              <a:t>Dessutom förde man kyrkböcker enligt svenskt </a:t>
            </a:r>
            <a:r>
              <a:rPr lang="sv-SE" sz="1800" dirty="0" smtClean="0">
                <a:latin typeface="Arial" panose="020B0604020202020204" pitchFamily="34" charset="0"/>
                <a:cs typeface="Arial" panose="020B0604020202020204" pitchFamily="34" charset="0"/>
              </a:rPr>
              <a:t>mönster. En digitalisering har påbörjats av </a:t>
            </a:r>
            <a:r>
              <a:rPr lang="sv-SE" sz="1800" u="sng" dirty="0" smtClean="0">
                <a:latin typeface="Arial" panose="020B0604020202020204" pitchFamily="34" charset="0"/>
                <a:cs typeface="Arial" panose="020B0604020202020204" pitchFamily="34" charset="0"/>
              </a:rPr>
              <a:t>Arkiv Digital</a:t>
            </a:r>
            <a:r>
              <a:rPr lang="sv-SE" sz="1800" dirty="0" smtClean="0">
                <a:latin typeface="Arial" panose="020B0604020202020204" pitchFamily="34" charset="0"/>
                <a:cs typeface="Arial" panose="020B0604020202020204" pitchFamily="34" charset="0"/>
              </a:rPr>
              <a:t>, sök på Arkivbildare och Land.</a:t>
            </a:r>
            <a:endParaRPr lang="sv-SE" sz="1800" dirty="0" smtClean="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Kyrkböckerna filmades från 1960-talet i ett projekt </a:t>
            </a:r>
            <a:r>
              <a:rPr lang="sv-SE" sz="1800" dirty="0" smtClean="0">
                <a:latin typeface="Arial" panose="020B0604020202020204" pitchFamily="34" charset="0"/>
                <a:cs typeface="Arial" panose="020B0604020202020204" pitchFamily="34" charset="0"/>
              </a:rPr>
              <a:t>(SAKA) med </a:t>
            </a:r>
            <a:r>
              <a:rPr lang="sv-SE" sz="1800" dirty="0" smtClean="0">
                <a:latin typeface="Arial" panose="020B0604020202020204" pitchFamily="34" charset="0"/>
                <a:cs typeface="Arial" panose="020B0604020202020204" pitchFamily="34" charset="0"/>
              </a:rPr>
              <a:t>generösa bidrag från Wallenbergs-stiftelsen, men </a:t>
            </a:r>
            <a:r>
              <a:rPr lang="sv-SE" sz="1800" dirty="0" smtClean="0">
                <a:latin typeface="Arial" panose="020B0604020202020204" pitchFamily="34" charset="0"/>
                <a:cs typeface="Arial" panose="020B0604020202020204" pitchFamily="34" charset="0"/>
              </a:rPr>
              <a:t>materialet finns </a:t>
            </a:r>
            <a:r>
              <a:rPr lang="sv-SE" sz="1800" dirty="0" smtClean="0">
                <a:latin typeface="Arial" panose="020B0604020202020204" pitchFamily="34" charset="0"/>
                <a:cs typeface="Arial" panose="020B0604020202020204" pitchFamily="34" charset="0"/>
              </a:rPr>
              <a:t>ännu inte </a:t>
            </a:r>
            <a:r>
              <a:rPr lang="sv-SE" sz="1800" dirty="0" smtClean="0">
                <a:latin typeface="Arial" panose="020B0604020202020204" pitchFamily="34" charset="0"/>
                <a:cs typeface="Arial" panose="020B0604020202020204" pitchFamily="34" charset="0"/>
              </a:rPr>
              <a:t>digitalt förutom en snålversion i EMIWEB. SAKA-materialet </a:t>
            </a:r>
            <a:r>
              <a:rPr lang="sv-SE" sz="1800" dirty="0" smtClean="0">
                <a:latin typeface="Arial" panose="020B0604020202020204" pitchFamily="34" charset="0"/>
                <a:cs typeface="Arial" panose="020B0604020202020204" pitchFamily="34" charset="0"/>
              </a:rPr>
              <a:t>finns bl.a. på Utvandrarnas hus i </a:t>
            </a:r>
            <a:r>
              <a:rPr lang="sv-SE" sz="1800" dirty="0" smtClean="0">
                <a:latin typeface="Arial" panose="020B0604020202020204" pitchFamily="34" charset="0"/>
                <a:cs typeface="Arial" panose="020B0604020202020204" pitchFamily="34" charset="0"/>
              </a:rPr>
              <a:t>Växjö. Avgifter!</a:t>
            </a:r>
          </a:p>
          <a:p>
            <a:pPr marL="0" indent="0">
              <a:buNone/>
            </a:pPr>
            <a:endParaRPr lang="sv-SE" sz="800" b="1" dirty="0" smtClean="0">
              <a:latin typeface="Arial" panose="020B0604020202020204" pitchFamily="34" charset="0"/>
              <a:cs typeface="Arial" panose="020B0604020202020204" pitchFamily="34" charset="0"/>
            </a:endParaRPr>
          </a:p>
          <a:p>
            <a:pPr marL="0" indent="0">
              <a:buNone/>
            </a:pPr>
            <a:r>
              <a:rPr lang="sv-SE" sz="2000" b="1" dirty="0" smtClean="0">
                <a:latin typeface="Arial" panose="020B0604020202020204" pitchFamily="34" charset="0"/>
                <a:cs typeface="Arial" panose="020B0604020202020204" pitchFamily="34" charset="0"/>
              </a:rPr>
              <a:t>Kyrkogårdar och gravar</a:t>
            </a:r>
          </a:p>
          <a:p>
            <a:r>
              <a:rPr lang="sv-SE" sz="1800" dirty="0" smtClean="0">
                <a:latin typeface="Arial" panose="020B0604020202020204" pitchFamily="34" charset="0"/>
                <a:cs typeface="Arial" panose="020B0604020202020204" pitchFamily="34" charset="0"/>
              </a:rPr>
              <a:t>Den största databasen hittar vi på </a:t>
            </a:r>
            <a:r>
              <a:rPr lang="sv-SE" sz="1800" u="sng" dirty="0" smtClean="0">
                <a:latin typeface="Arial" panose="020B0604020202020204" pitchFamily="34" charset="0"/>
                <a:cs typeface="Arial" panose="020B0604020202020204" pitchFamily="34" charset="0"/>
              </a:rPr>
              <a:t>www.findagrave.com</a:t>
            </a:r>
            <a:r>
              <a:rPr lang="sv-SE" sz="1800" dirty="0" smtClean="0">
                <a:latin typeface="Arial" panose="020B0604020202020204" pitchFamily="34" charset="0"/>
                <a:cs typeface="Arial" panose="020B0604020202020204" pitchFamily="34" charset="0"/>
              </a:rPr>
              <a:t> som är gratis, men sökmöjligheterna är här lite knepiga</a:t>
            </a:r>
          </a:p>
          <a:p>
            <a:r>
              <a:rPr lang="sv-SE" sz="1800" dirty="0" smtClean="0">
                <a:latin typeface="Arial" panose="020B0604020202020204" pitchFamily="34" charset="0"/>
                <a:cs typeface="Arial" panose="020B0604020202020204" pitchFamily="34" charset="0"/>
              </a:rPr>
              <a:t>Andra gravdatabaser är </a:t>
            </a:r>
            <a:r>
              <a:rPr lang="sv-SE" sz="1800" u="sng" dirty="0" smtClean="0">
                <a:latin typeface="Arial" panose="020B0604020202020204" pitchFamily="34" charset="0"/>
                <a:cs typeface="Arial" panose="020B0604020202020204" pitchFamily="34" charset="0"/>
              </a:rPr>
              <a:t>www.billiongraves.com</a:t>
            </a:r>
            <a:r>
              <a:rPr lang="sv-SE" sz="1800" dirty="0">
                <a:latin typeface="Arial" panose="020B0604020202020204" pitchFamily="34" charset="0"/>
                <a:cs typeface="Arial" panose="020B0604020202020204" pitchFamily="34" charset="0"/>
              </a:rPr>
              <a:t> </a:t>
            </a:r>
            <a:r>
              <a:rPr lang="sv-SE" sz="1800" dirty="0" smtClean="0">
                <a:latin typeface="Arial" panose="020B0604020202020204" pitchFamily="34" charset="0"/>
                <a:cs typeface="Arial" panose="020B0604020202020204" pitchFamily="34" charset="0"/>
              </a:rPr>
              <a:t>och </a:t>
            </a:r>
            <a:r>
              <a:rPr lang="sv-SE" sz="1800" u="sng" dirty="0" smtClean="0">
                <a:latin typeface="Arial" panose="020B0604020202020204" pitchFamily="34" charset="0"/>
                <a:cs typeface="Arial" panose="020B0604020202020204" pitchFamily="34" charset="0"/>
              </a:rPr>
              <a:t>www.interment.net </a:t>
            </a:r>
          </a:p>
          <a:p>
            <a:r>
              <a:rPr lang="sv-SE" sz="1800" dirty="0" smtClean="0">
                <a:latin typeface="Arial" panose="020B0604020202020204" pitchFamily="34" charset="0"/>
                <a:cs typeface="Arial" panose="020B0604020202020204" pitchFamily="34" charset="0"/>
              </a:rPr>
              <a:t>Ett bra alternativ hittar vi i </a:t>
            </a:r>
            <a:r>
              <a:rPr lang="sv-SE" sz="1800" u="sng" dirty="0" smtClean="0">
                <a:latin typeface="Arial" panose="020B0604020202020204" pitchFamily="34" charset="0"/>
                <a:cs typeface="Arial" panose="020B0604020202020204" pitchFamily="34" charset="0"/>
              </a:rPr>
              <a:t>Ancestry</a:t>
            </a:r>
            <a:r>
              <a:rPr lang="sv-SE" sz="1800" dirty="0" smtClean="0">
                <a:latin typeface="Arial" panose="020B0604020202020204" pitchFamily="34" charset="0"/>
                <a:cs typeface="Arial" panose="020B0604020202020204" pitchFamily="34" charset="0"/>
              </a:rPr>
              <a:t> där vi går vidare till deras kortregister</a:t>
            </a:r>
            <a:endParaRPr lang="sv-SE" sz="18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sp>
        <p:nvSpPr>
          <p:cNvPr id="5" name="Platshållare för bildnummer 4"/>
          <p:cNvSpPr>
            <a:spLocks noGrp="1"/>
          </p:cNvSpPr>
          <p:nvPr>
            <p:ph type="sldNum" sz="quarter" idx="12"/>
          </p:nvPr>
        </p:nvSpPr>
        <p:spPr/>
        <p:txBody>
          <a:bodyPr/>
          <a:lstStyle/>
          <a:p>
            <a:fld id="{2864F884-A08D-4690-9F6B-0AD83DA48833}" type="slidenum">
              <a:rPr lang="sv-SE" smtClean="0"/>
              <a:t>14</a:t>
            </a:fld>
            <a:endParaRPr lang="sv-SE"/>
          </a:p>
        </p:txBody>
      </p:sp>
    </p:spTree>
    <p:extLst>
      <p:ext uri="{BB962C8B-B14F-4D97-AF65-F5344CB8AC3E}">
        <p14:creationId xmlns:p14="http://schemas.microsoft.com/office/powerpoint/2010/main" val="239666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411163"/>
            <a:ext cx="7772400" cy="256426"/>
          </a:xfrm>
          <a:ln>
            <a:solidFill>
              <a:schemeClr val="accent1"/>
            </a:solidFill>
          </a:ln>
        </p:spPr>
        <p:txBody>
          <a:bodyPr>
            <a:normAutofit fontScale="90000"/>
          </a:bodyPr>
          <a:lstStyle/>
          <a:p>
            <a:pPr algn="l"/>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Underrubrik 2"/>
          <p:cNvSpPr>
            <a:spLocks noGrp="1"/>
          </p:cNvSpPr>
          <p:nvPr>
            <p:ph type="subTitle" idx="1"/>
          </p:nvPr>
        </p:nvSpPr>
        <p:spPr>
          <a:xfrm>
            <a:off x="1027289" y="869245"/>
            <a:ext cx="7620000" cy="5700888"/>
          </a:xfrm>
        </p:spPr>
        <p:txBody>
          <a:bodyPr>
            <a:normAutofit/>
          </a:bodyPr>
          <a:lstStyle/>
          <a:p>
            <a:pPr algn="l"/>
            <a:r>
              <a:rPr lang="sv-SE" sz="2000" b="1" dirty="0" smtClean="0">
                <a:latin typeface="Arial" panose="020B0604020202020204" pitchFamily="34" charset="0"/>
                <a:cs typeface="Arial" panose="020B0604020202020204" pitchFamily="34" charset="0"/>
              </a:rPr>
              <a:t>Dödsrunor (</a:t>
            </a:r>
            <a:r>
              <a:rPr lang="sv-SE" sz="2000" b="1" dirty="0" err="1" smtClean="0">
                <a:latin typeface="Arial" panose="020B0604020202020204" pitchFamily="34" charset="0"/>
                <a:cs typeface="Arial" panose="020B0604020202020204" pitchFamily="34" charset="0"/>
              </a:rPr>
              <a:t>Obituaries</a:t>
            </a:r>
            <a:r>
              <a:rPr lang="sv-SE" sz="2000" b="1" dirty="0" smtClean="0">
                <a:latin typeface="Arial" panose="020B0604020202020204" pitchFamily="34" charset="0"/>
                <a:cs typeface="Arial" panose="020B0604020202020204" pitchFamily="34" charset="0"/>
              </a:rPr>
              <a:t>) och andra tidningsnotiser</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Många miljoner amerikanska tidningssidor har skannats in och gjorts åtkomliga på nätet: Detta arbete fortsätter ständigt. Aktuella listor över hittar vi på </a:t>
            </a:r>
            <a:r>
              <a:rPr lang="sv-SE" sz="1800" u="sng" dirty="0" smtClean="0">
                <a:latin typeface="Arial" panose="020B0604020202020204" pitchFamily="34" charset="0"/>
                <a:cs typeface="Arial" panose="020B0604020202020204" pitchFamily="34" charset="0"/>
              </a:rPr>
              <a:t>www.ldsgenealogy.com/newspapers-obituaries</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Hittar vi rätt dödsruna kan vi få ovärderlig information om den avlidne, kanske också dennes bakgrund och de närstående. Exempel nedan:</a:t>
            </a:r>
          </a:p>
          <a:p>
            <a:pPr marL="285750" indent="-285750" algn="l">
              <a:buFont typeface="Arial" panose="020B0604020202020204" pitchFamily="34" charset="0"/>
              <a:buChar char="•"/>
            </a:pPr>
            <a:endParaRPr lang="sv-SE" sz="1800" dirty="0" smtClean="0">
              <a:latin typeface="Arial" panose="020B0604020202020204" pitchFamily="34" charset="0"/>
              <a:cs typeface="Arial" panose="020B0604020202020204" pitchFamily="34" charset="0"/>
            </a:endParaRPr>
          </a:p>
          <a:p>
            <a:pPr lvl="7" algn="l"/>
            <a:r>
              <a:rPr lang="sv-SE" sz="1800" dirty="0" smtClean="0">
                <a:latin typeface="Arial" panose="020B0604020202020204" pitchFamily="34" charset="0"/>
                <a:cs typeface="Arial" panose="020B0604020202020204" pitchFamily="34" charset="0"/>
              </a:rPr>
              <a:t>     </a:t>
            </a:r>
            <a:r>
              <a:rPr lang="sv-SE" i="1" dirty="0" smtClean="0">
                <a:latin typeface="Arial" panose="020B0604020202020204" pitchFamily="34" charset="0"/>
                <a:cs typeface="Arial" panose="020B0604020202020204" pitchFamily="34" charset="0"/>
              </a:rPr>
              <a:t>Även </a:t>
            </a:r>
            <a:r>
              <a:rPr lang="sv-SE" i="1" u="sng" dirty="0" smtClean="0">
                <a:latin typeface="Arial" panose="020B0604020202020204" pitchFamily="34" charset="0"/>
                <a:cs typeface="Arial" panose="020B0604020202020204" pitchFamily="34" charset="0"/>
              </a:rPr>
              <a:t>giftermål</a:t>
            </a:r>
            <a:r>
              <a:rPr lang="sv-SE" i="1" dirty="0" smtClean="0">
                <a:latin typeface="Arial" panose="020B0604020202020204" pitchFamily="34" charset="0"/>
                <a:cs typeface="Arial" panose="020B0604020202020204" pitchFamily="34" charset="0"/>
              </a:rPr>
              <a:t> kan vi hitta i</a:t>
            </a:r>
          </a:p>
          <a:p>
            <a:pPr lvl="7" algn="l"/>
            <a:r>
              <a:rPr lang="sv-SE" i="1" dirty="0" smtClean="0">
                <a:latin typeface="Arial" panose="020B0604020202020204" pitchFamily="34" charset="0"/>
                <a:cs typeface="Arial" panose="020B0604020202020204" pitchFamily="34" charset="0"/>
              </a:rPr>
              <a:t>     tidningsnotiser, ofta med foton och</a:t>
            </a:r>
          </a:p>
          <a:p>
            <a:pPr lvl="7" algn="l"/>
            <a:r>
              <a:rPr lang="sv-SE" i="1" dirty="0" smtClean="0">
                <a:latin typeface="Arial" panose="020B0604020202020204" pitchFamily="34" charset="0"/>
                <a:cs typeface="Arial" panose="020B0604020202020204" pitchFamily="34" charset="0"/>
              </a:rPr>
              <a:t>     namn på brudparet</a:t>
            </a:r>
          </a:p>
          <a:p>
            <a:pPr lvl="7" algn="l"/>
            <a:endParaRPr lang="sv-SE" i="1" dirty="0">
              <a:latin typeface="Arial" panose="020B0604020202020204" pitchFamily="34" charset="0"/>
              <a:cs typeface="Arial" panose="020B0604020202020204" pitchFamily="34" charset="0"/>
            </a:endParaRPr>
          </a:p>
          <a:p>
            <a:pPr lvl="7" algn="l"/>
            <a:r>
              <a:rPr lang="sv-SE" i="1" dirty="0" smtClean="0">
                <a:latin typeface="Arial" panose="020B0604020202020204" pitchFamily="34" charset="0"/>
                <a:cs typeface="Arial" panose="020B0604020202020204" pitchFamily="34" charset="0"/>
              </a:rPr>
              <a:t>     </a:t>
            </a:r>
            <a:r>
              <a:rPr lang="sv-SE" i="1" u="sng" dirty="0" smtClean="0">
                <a:latin typeface="Arial" panose="020B0604020202020204" pitchFamily="34" charset="0"/>
                <a:cs typeface="Arial" panose="020B0604020202020204" pitchFamily="34" charset="0"/>
              </a:rPr>
              <a:t>Födelsenotiser</a:t>
            </a:r>
            <a:r>
              <a:rPr lang="sv-SE" i="1" dirty="0" smtClean="0">
                <a:latin typeface="Arial" panose="020B0604020202020204" pitchFamily="34" charset="0"/>
                <a:cs typeface="Arial" panose="020B0604020202020204" pitchFamily="34" charset="0"/>
              </a:rPr>
              <a:t> finns, men är lite så vanligt</a:t>
            </a:r>
            <a:endParaRPr lang="sv-SE" i="1"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a:stretch>
            <a:fillRect/>
          </a:stretch>
        </p:blipFill>
        <p:spPr>
          <a:xfrm>
            <a:off x="7188159" y="342990"/>
            <a:ext cx="1223901" cy="324599"/>
          </a:xfrm>
          <a:prstGeom prst="rect">
            <a:avLst/>
          </a:prstGeom>
        </p:spPr>
      </p:pic>
      <p:pic>
        <p:nvPicPr>
          <p:cNvPr id="6" name="Bildobjekt 5"/>
          <p:cNvPicPr>
            <a:picLocks noChangeAspect="1"/>
          </p:cNvPicPr>
          <p:nvPr/>
        </p:nvPicPr>
        <p:blipFill>
          <a:blip r:embed="rId3"/>
          <a:stretch>
            <a:fillRect/>
          </a:stretch>
        </p:blipFill>
        <p:spPr>
          <a:xfrm>
            <a:off x="1392884" y="2793851"/>
            <a:ext cx="2784005" cy="3516638"/>
          </a:xfrm>
          <a:prstGeom prst="rect">
            <a:avLst/>
          </a:prstGeom>
        </p:spPr>
      </p:pic>
      <p:sp>
        <p:nvSpPr>
          <p:cNvPr id="7" name="Platshållare för bildnummer 6"/>
          <p:cNvSpPr>
            <a:spLocks noGrp="1"/>
          </p:cNvSpPr>
          <p:nvPr>
            <p:ph type="sldNum" sz="quarter" idx="12"/>
          </p:nvPr>
        </p:nvSpPr>
        <p:spPr/>
        <p:txBody>
          <a:bodyPr/>
          <a:lstStyle/>
          <a:p>
            <a:fld id="{2864F884-A08D-4690-9F6B-0AD83DA48833}" type="slidenum">
              <a:rPr lang="sv-SE" smtClean="0"/>
              <a:t>15</a:t>
            </a:fld>
            <a:endParaRPr lang="sv-SE"/>
          </a:p>
        </p:txBody>
      </p:sp>
    </p:spTree>
    <p:extLst>
      <p:ext uri="{BB962C8B-B14F-4D97-AF65-F5344CB8AC3E}">
        <p14:creationId xmlns:p14="http://schemas.microsoft.com/office/powerpoint/2010/main" val="7425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302463"/>
          </a:xfrm>
          <a:ln>
            <a:solidFill>
              <a:schemeClr val="accent1"/>
            </a:solidFill>
          </a:ln>
        </p:spPr>
        <p:txBody>
          <a:bodyPr>
            <a:normAutofit/>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628650" y="790575"/>
            <a:ext cx="7886700" cy="5386388"/>
          </a:xfrm>
        </p:spPr>
        <p:txBody>
          <a:bodyPr/>
          <a:lstStyle/>
          <a:p>
            <a:pPr marL="0" indent="0">
              <a:buNone/>
            </a:pPr>
            <a:r>
              <a:rPr lang="sv-SE" sz="2000" b="1" dirty="0" err="1" smtClean="0">
                <a:latin typeface="Arial" panose="020B0604020202020204" pitchFamily="34" charset="0"/>
                <a:cs typeface="Arial" panose="020B0604020202020204" pitchFamily="34" charset="0"/>
              </a:rPr>
              <a:t>Svensk-Amerikanska</a:t>
            </a:r>
            <a:r>
              <a:rPr lang="sv-SE" sz="2000" b="1" dirty="0" smtClean="0">
                <a:latin typeface="Arial" panose="020B0604020202020204" pitchFamily="34" charset="0"/>
                <a:cs typeface="Arial" panose="020B0604020202020204" pitchFamily="34" charset="0"/>
              </a:rPr>
              <a:t> dagstidningar</a:t>
            </a:r>
          </a:p>
          <a:p>
            <a:pPr marL="0" indent="0">
              <a:buNone/>
            </a:pPr>
            <a:endParaRPr lang="sv-SE" sz="2000" b="1" dirty="0" smtClean="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De svenska emigranterna startade snabbt egna svenska tidningar, framför allt på platser med många svenskar. I innehållet fanns främst stora och små nyheter från Sverige.</a:t>
            </a:r>
          </a:p>
          <a:p>
            <a:r>
              <a:rPr lang="sv-SE" sz="1800" dirty="0" smtClean="0">
                <a:latin typeface="Arial" panose="020B0604020202020204" pitchFamily="34" charset="0"/>
                <a:cs typeface="Arial" panose="020B0604020202020204" pitchFamily="34" charset="0"/>
              </a:rPr>
              <a:t>Många tidningar blev kortlivade, men andra lyckades överleva långt in på 1900-talet</a:t>
            </a:r>
          </a:p>
          <a:p>
            <a:r>
              <a:rPr lang="sv-SE" sz="1800" dirty="0" smtClean="0">
                <a:latin typeface="Arial" panose="020B0604020202020204" pitchFamily="34" charset="0"/>
                <a:cs typeface="Arial" panose="020B0604020202020204" pitchFamily="34" charset="0"/>
              </a:rPr>
              <a:t>Kungliga Biblioteket i Stockholm har en imponerande digitaliserad samling med över 300 titlar med c:a 1 milj. tidningssidor. Databasen har en avancerad filterfunktion med åtskilliga sökbegränsningar</a:t>
            </a:r>
            <a:endParaRPr lang="sv-SE" sz="18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pic>
        <p:nvPicPr>
          <p:cNvPr id="5" name="Bildobjekt 4"/>
          <p:cNvPicPr>
            <a:picLocks noChangeAspect="1"/>
          </p:cNvPicPr>
          <p:nvPr/>
        </p:nvPicPr>
        <p:blipFill>
          <a:blip r:embed="rId3"/>
          <a:stretch>
            <a:fillRect/>
          </a:stretch>
        </p:blipFill>
        <p:spPr>
          <a:xfrm rot="21171279">
            <a:off x="817199" y="4125865"/>
            <a:ext cx="2241834" cy="605478"/>
          </a:xfrm>
          <a:prstGeom prst="rect">
            <a:avLst/>
          </a:prstGeom>
        </p:spPr>
      </p:pic>
      <p:pic>
        <p:nvPicPr>
          <p:cNvPr id="6" name="Bildobjekt 5"/>
          <p:cNvPicPr>
            <a:picLocks noChangeAspect="1"/>
          </p:cNvPicPr>
          <p:nvPr/>
        </p:nvPicPr>
        <p:blipFill>
          <a:blip r:embed="rId4"/>
          <a:stretch>
            <a:fillRect/>
          </a:stretch>
        </p:blipFill>
        <p:spPr>
          <a:xfrm>
            <a:off x="3208859" y="4025457"/>
            <a:ext cx="2007220" cy="875779"/>
          </a:xfrm>
          <a:prstGeom prst="rect">
            <a:avLst/>
          </a:prstGeom>
        </p:spPr>
      </p:pic>
      <p:pic>
        <p:nvPicPr>
          <p:cNvPr id="7" name="Bildobjekt 6"/>
          <p:cNvPicPr>
            <a:picLocks noChangeAspect="1"/>
          </p:cNvPicPr>
          <p:nvPr/>
        </p:nvPicPr>
        <p:blipFill>
          <a:blip r:embed="rId5"/>
          <a:stretch>
            <a:fillRect/>
          </a:stretch>
        </p:blipFill>
        <p:spPr>
          <a:xfrm rot="273540">
            <a:off x="5275785" y="4150928"/>
            <a:ext cx="3176165" cy="479804"/>
          </a:xfrm>
          <a:prstGeom prst="rect">
            <a:avLst/>
          </a:prstGeom>
        </p:spPr>
      </p:pic>
      <p:pic>
        <p:nvPicPr>
          <p:cNvPr id="8" name="Bildobjekt 7"/>
          <p:cNvPicPr>
            <a:picLocks noChangeAspect="1"/>
          </p:cNvPicPr>
          <p:nvPr/>
        </p:nvPicPr>
        <p:blipFill>
          <a:blip r:embed="rId6"/>
          <a:stretch>
            <a:fillRect/>
          </a:stretch>
        </p:blipFill>
        <p:spPr>
          <a:xfrm rot="169830">
            <a:off x="657448" y="4981998"/>
            <a:ext cx="2715555" cy="651733"/>
          </a:xfrm>
          <a:prstGeom prst="rect">
            <a:avLst/>
          </a:prstGeom>
        </p:spPr>
      </p:pic>
      <p:pic>
        <p:nvPicPr>
          <p:cNvPr id="9" name="Bildobjekt 8"/>
          <p:cNvPicPr>
            <a:picLocks noChangeAspect="1"/>
          </p:cNvPicPr>
          <p:nvPr/>
        </p:nvPicPr>
        <p:blipFill>
          <a:blip r:embed="rId7"/>
          <a:stretch>
            <a:fillRect/>
          </a:stretch>
        </p:blipFill>
        <p:spPr>
          <a:xfrm rot="21287999">
            <a:off x="5769530" y="4978251"/>
            <a:ext cx="2554224" cy="500202"/>
          </a:xfrm>
          <a:prstGeom prst="rect">
            <a:avLst/>
          </a:prstGeom>
        </p:spPr>
      </p:pic>
      <p:pic>
        <p:nvPicPr>
          <p:cNvPr id="10" name="Bildobjekt 9"/>
          <p:cNvPicPr>
            <a:picLocks noChangeAspect="1"/>
          </p:cNvPicPr>
          <p:nvPr/>
        </p:nvPicPr>
        <p:blipFill>
          <a:blip r:embed="rId8"/>
          <a:stretch>
            <a:fillRect/>
          </a:stretch>
        </p:blipFill>
        <p:spPr>
          <a:xfrm rot="21110514">
            <a:off x="3265857" y="4912855"/>
            <a:ext cx="2257425" cy="695325"/>
          </a:xfrm>
          <a:prstGeom prst="rect">
            <a:avLst/>
          </a:prstGeom>
        </p:spPr>
      </p:pic>
      <p:sp>
        <p:nvSpPr>
          <p:cNvPr id="11" name="Platshållare för bildnummer 10"/>
          <p:cNvSpPr>
            <a:spLocks noGrp="1"/>
          </p:cNvSpPr>
          <p:nvPr>
            <p:ph type="sldNum" sz="quarter" idx="12"/>
          </p:nvPr>
        </p:nvSpPr>
        <p:spPr/>
        <p:txBody>
          <a:bodyPr/>
          <a:lstStyle/>
          <a:p>
            <a:fld id="{2864F884-A08D-4690-9F6B-0AD83DA48833}" type="slidenum">
              <a:rPr lang="sv-SE" smtClean="0"/>
              <a:t>16</a:t>
            </a:fld>
            <a:endParaRPr lang="sv-SE"/>
          </a:p>
        </p:txBody>
      </p:sp>
    </p:spTree>
    <p:extLst>
      <p:ext uri="{BB962C8B-B14F-4D97-AF65-F5344CB8AC3E}">
        <p14:creationId xmlns:p14="http://schemas.microsoft.com/office/powerpoint/2010/main" val="4112083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273048"/>
          </a:xfrm>
          <a:ln>
            <a:solidFill>
              <a:schemeClr val="accent1"/>
            </a:solidFill>
          </a:ln>
        </p:spPr>
        <p:txBody>
          <a:bodyPr>
            <a:normAutofit fontScale="90000"/>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628650" y="933450"/>
            <a:ext cx="7886700" cy="5243513"/>
          </a:xfrm>
        </p:spPr>
        <p:txBody>
          <a:bodyPr/>
          <a:lstStyle/>
          <a:p>
            <a:pPr marL="0" indent="0">
              <a:buNone/>
            </a:pPr>
            <a:r>
              <a:rPr lang="sv-SE" dirty="0" smtClean="0">
                <a:latin typeface="Arial" panose="020B0604020202020204" pitchFamily="34" charset="0"/>
                <a:cs typeface="Arial" panose="020B0604020202020204" pitchFamily="34" charset="0"/>
              </a:rPr>
              <a:t>Databaser och litteratur för emigrantforskning</a:t>
            </a:r>
          </a:p>
          <a:p>
            <a:pPr marL="0" indent="0">
              <a:buNone/>
            </a:pP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Familysearch.com</a:t>
            </a:r>
          </a:p>
          <a:p>
            <a:pPr marL="0" indent="0">
              <a:buNone/>
            </a:pPr>
            <a:r>
              <a:rPr lang="sv-SE" dirty="0" smtClean="0">
                <a:latin typeface="Arial" panose="020B0604020202020204" pitchFamily="34" charset="0"/>
                <a:cs typeface="Arial" panose="020B0604020202020204" pitchFamily="34" charset="0"/>
              </a:rPr>
              <a:t>Ancestry.com</a:t>
            </a:r>
          </a:p>
          <a:p>
            <a:pPr marL="0" indent="0">
              <a:buNone/>
            </a:pPr>
            <a:r>
              <a:rPr lang="sv-SE" dirty="0" smtClean="0">
                <a:latin typeface="Arial" panose="020B0604020202020204" pitchFamily="34" charset="0"/>
                <a:cs typeface="Arial" panose="020B0604020202020204" pitchFamily="34" charset="0"/>
              </a:rPr>
              <a:t>MyHeritage.com</a:t>
            </a:r>
          </a:p>
          <a:p>
            <a:pPr marL="0" indent="0">
              <a:buNone/>
            </a:pPr>
            <a:r>
              <a:rPr lang="sv-SE" dirty="0" smtClean="0">
                <a:latin typeface="Arial" panose="020B0604020202020204" pitchFamily="34" charset="0"/>
                <a:cs typeface="Arial" panose="020B0604020202020204" pitchFamily="34" charset="0"/>
              </a:rPr>
              <a:t>Emiweb.eu</a:t>
            </a:r>
          </a:p>
          <a:p>
            <a:pPr marL="0" indent="0">
              <a:buNone/>
            </a:pPr>
            <a:r>
              <a:rPr lang="sv-SE" dirty="0" smtClean="0">
                <a:latin typeface="Arial" panose="020B0604020202020204" pitchFamily="34" charset="0"/>
                <a:cs typeface="Arial" panose="020B0604020202020204" pitchFamily="34" charset="0"/>
              </a:rPr>
              <a:t>Arkivdigital.se</a:t>
            </a:r>
            <a:endParaRPr lang="sv-SE"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pic>
        <p:nvPicPr>
          <p:cNvPr id="5" name="Bildobjekt 4"/>
          <p:cNvPicPr>
            <a:picLocks noChangeAspect="1"/>
          </p:cNvPicPr>
          <p:nvPr/>
        </p:nvPicPr>
        <p:blipFill>
          <a:blip r:embed="rId3"/>
          <a:stretch>
            <a:fillRect/>
          </a:stretch>
        </p:blipFill>
        <p:spPr>
          <a:xfrm>
            <a:off x="5745121" y="1666875"/>
            <a:ext cx="2886075" cy="4214812"/>
          </a:xfrm>
          <a:prstGeom prst="rect">
            <a:avLst/>
          </a:prstGeom>
        </p:spPr>
      </p:pic>
      <p:pic>
        <p:nvPicPr>
          <p:cNvPr id="6" name="Bildobjekt 5"/>
          <p:cNvPicPr>
            <a:picLocks noChangeAspect="1"/>
          </p:cNvPicPr>
          <p:nvPr/>
        </p:nvPicPr>
        <p:blipFill>
          <a:blip r:embed="rId4"/>
          <a:stretch>
            <a:fillRect/>
          </a:stretch>
        </p:blipFill>
        <p:spPr>
          <a:xfrm>
            <a:off x="3907722" y="3348037"/>
            <a:ext cx="1650115" cy="2462213"/>
          </a:xfrm>
          <a:prstGeom prst="rect">
            <a:avLst/>
          </a:prstGeom>
        </p:spPr>
      </p:pic>
      <p:sp>
        <p:nvSpPr>
          <p:cNvPr id="7" name="Platshållare för bildnummer 6"/>
          <p:cNvSpPr>
            <a:spLocks noGrp="1"/>
          </p:cNvSpPr>
          <p:nvPr>
            <p:ph type="sldNum" sz="quarter" idx="12"/>
          </p:nvPr>
        </p:nvSpPr>
        <p:spPr/>
        <p:txBody>
          <a:bodyPr/>
          <a:lstStyle/>
          <a:p>
            <a:fld id="{2864F884-A08D-4690-9F6B-0AD83DA48833}" type="slidenum">
              <a:rPr lang="sv-SE" smtClean="0"/>
              <a:t>17</a:t>
            </a:fld>
            <a:endParaRPr lang="sv-SE"/>
          </a:p>
        </p:txBody>
      </p:sp>
    </p:spTree>
    <p:extLst>
      <p:ext uri="{BB962C8B-B14F-4D97-AF65-F5344CB8AC3E}">
        <p14:creationId xmlns:p14="http://schemas.microsoft.com/office/powerpoint/2010/main" val="2323996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302463"/>
          </a:xfrm>
          <a:ln>
            <a:solidFill>
              <a:schemeClr val="accent1"/>
            </a:solidFill>
          </a:ln>
        </p:spPr>
        <p:txBody>
          <a:bodyPr>
            <a:normAutofit/>
          </a:bodyPr>
          <a:lstStyle/>
          <a:p>
            <a:r>
              <a:rPr lang="sv-SE" sz="13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628650" y="1123950"/>
            <a:ext cx="7886700" cy="5053013"/>
          </a:xfrm>
        </p:spPr>
        <p:txBody>
          <a:bodyPr>
            <a:normAutofit/>
          </a:bodyPr>
          <a:lstStyle/>
          <a:p>
            <a:pPr marL="0" indent="0" algn="ctr">
              <a:buNone/>
            </a:pPr>
            <a:endParaRPr lang="sv-SE" sz="4400" dirty="0" smtClean="0">
              <a:solidFill>
                <a:srgbClr val="FF0000"/>
              </a:solidFill>
              <a:latin typeface="Arial" panose="020B0604020202020204" pitchFamily="34" charset="0"/>
              <a:cs typeface="Arial" panose="020B0604020202020204" pitchFamily="34" charset="0"/>
            </a:endParaRPr>
          </a:p>
          <a:p>
            <a:pPr marL="0" indent="0" algn="ctr">
              <a:buNone/>
            </a:pPr>
            <a:r>
              <a:rPr lang="sv-SE" sz="4400" dirty="0" smtClean="0">
                <a:solidFill>
                  <a:srgbClr val="FF0000"/>
                </a:solidFill>
                <a:latin typeface="Arial" panose="020B0604020202020204" pitchFamily="34" charset="0"/>
                <a:cs typeface="Arial" panose="020B0604020202020204" pitchFamily="34" charset="0"/>
              </a:rPr>
              <a:t>Lycka till med Din </a:t>
            </a:r>
          </a:p>
          <a:p>
            <a:pPr marL="0" indent="0" algn="ctr">
              <a:buNone/>
            </a:pPr>
            <a:r>
              <a:rPr lang="sv-SE" sz="4400" dirty="0" smtClean="0">
                <a:solidFill>
                  <a:srgbClr val="FF0000"/>
                </a:solidFill>
                <a:latin typeface="Arial" panose="020B0604020202020204" pitchFamily="34" charset="0"/>
                <a:cs typeface="Arial" panose="020B0604020202020204" pitchFamily="34" charset="0"/>
              </a:rPr>
              <a:t>emigrantforskning !</a:t>
            </a:r>
          </a:p>
          <a:p>
            <a:pPr marL="0" indent="0">
              <a:buNone/>
            </a:pPr>
            <a:endParaRPr lang="sv-SE" sz="3600" dirty="0">
              <a:latin typeface="Arial" panose="020B0604020202020204" pitchFamily="34" charset="0"/>
              <a:cs typeface="Arial" panose="020B0604020202020204" pitchFamily="34" charset="0"/>
            </a:endParaRPr>
          </a:p>
          <a:p>
            <a:pPr marL="0" indent="0" algn="ctr">
              <a:buNone/>
            </a:pPr>
            <a:r>
              <a:rPr lang="sv-SE" sz="3600" dirty="0" smtClean="0">
                <a:latin typeface="Arial" panose="020B0604020202020204" pitchFamily="34" charset="0"/>
                <a:cs typeface="Arial" panose="020B0604020202020204" pitchFamily="34" charset="0"/>
              </a:rPr>
              <a:t>Tack !</a:t>
            </a:r>
          </a:p>
          <a:p>
            <a:pPr marL="0" indent="0" algn="ctr">
              <a:buNone/>
            </a:pPr>
            <a:r>
              <a:rPr lang="sv-SE" sz="3600" dirty="0" err="1" smtClean="0">
                <a:latin typeface="Arial" panose="020B0604020202020204" pitchFamily="34" charset="0"/>
                <a:cs typeface="Arial" panose="020B0604020202020204" pitchFamily="34" charset="0"/>
              </a:rPr>
              <a:t>Thank</a:t>
            </a:r>
            <a:r>
              <a:rPr lang="sv-SE" sz="3600" dirty="0" smtClean="0">
                <a:latin typeface="Arial" panose="020B0604020202020204" pitchFamily="34" charset="0"/>
                <a:cs typeface="Arial" panose="020B0604020202020204" pitchFamily="34" charset="0"/>
              </a:rPr>
              <a:t> </a:t>
            </a:r>
            <a:r>
              <a:rPr lang="sv-SE" sz="3600" dirty="0" err="1" smtClean="0">
                <a:latin typeface="Arial" panose="020B0604020202020204" pitchFamily="34" charset="0"/>
                <a:cs typeface="Arial" panose="020B0604020202020204" pitchFamily="34" charset="0"/>
              </a:rPr>
              <a:t>You</a:t>
            </a:r>
            <a:r>
              <a:rPr lang="sv-SE" sz="3600" dirty="0" smtClean="0">
                <a:latin typeface="Arial" panose="020B0604020202020204" pitchFamily="34" charset="0"/>
                <a:cs typeface="Arial" panose="020B0604020202020204" pitchFamily="34" charset="0"/>
              </a:rPr>
              <a:t>!</a:t>
            </a:r>
            <a:endParaRPr lang="sv-SE" sz="36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sp>
        <p:nvSpPr>
          <p:cNvPr id="5" name="Platshållare för bildnummer 4"/>
          <p:cNvSpPr>
            <a:spLocks noGrp="1"/>
          </p:cNvSpPr>
          <p:nvPr>
            <p:ph type="sldNum" sz="quarter" idx="12"/>
          </p:nvPr>
        </p:nvSpPr>
        <p:spPr/>
        <p:txBody>
          <a:bodyPr/>
          <a:lstStyle/>
          <a:p>
            <a:fld id="{2864F884-A08D-4690-9F6B-0AD83DA48833}" type="slidenum">
              <a:rPr lang="sv-SE" smtClean="0"/>
              <a:t>18</a:t>
            </a:fld>
            <a:endParaRPr lang="sv-SE"/>
          </a:p>
        </p:txBody>
      </p:sp>
    </p:spTree>
    <p:extLst>
      <p:ext uri="{BB962C8B-B14F-4D97-AF65-F5344CB8AC3E}">
        <p14:creationId xmlns:p14="http://schemas.microsoft.com/office/powerpoint/2010/main" val="157052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8685" y="704268"/>
            <a:ext cx="7886700" cy="320633"/>
          </a:xfrm>
          <a:ln>
            <a:solidFill>
              <a:schemeClr val="accent1"/>
            </a:solidFill>
          </a:ln>
        </p:spPr>
        <p:txBody>
          <a:bodyPr>
            <a:normAutofit fontScale="90000"/>
          </a:bodyPr>
          <a:lstStyle/>
          <a:p>
            <a:pPr algn="ct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Emigranthistoria och emigrantforskning</a:t>
            </a:r>
            <a:r>
              <a:rPr lang="sv-SE" sz="2700" dirty="0">
                <a:latin typeface="Arial" panose="020B0604020202020204" pitchFamily="34" charset="0"/>
                <a:cs typeface="Arial" panose="020B0604020202020204" pitchFamily="34" charset="0"/>
              </a:rPr>
              <a:t/>
            </a:r>
            <a:br>
              <a:rPr lang="sv-SE" sz="2700" dirty="0">
                <a:latin typeface="Arial" panose="020B0604020202020204" pitchFamily="34" charset="0"/>
                <a:cs typeface="Arial" panose="020B0604020202020204" pitchFamily="34" charset="0"/>
              </a:rPr>
            </a:br>
            <a:endParaRPr lang="sv-SE" sz="27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1068780" y="1857893"/>
            <a:ext cx="7276605" cy="3885681"/>
          </a:xfrm>
        </p:spPr>
        <p:txBody>
          <a:bodyPr>
            <a:normAutofit lnSpcReduction="10000"/>
          </a:bodyPr>
          <a:lstStyle/>
          <a:p>
            <a:pPr marL="0" indent="0">
              <a:buNone/>
            </a:pPr>
            <a:r>
              <a:rPr lang="sv-SE" b="1" dirty="0" smtClean="0">
                <a:latin typeface="Arial" panose="020B0604020202020204" pitchFamily="34" charset="0"/>
                <a:cs typeface="Arial" panose="020B0604020202020204" pitchFamily="34" charset="0"/>
              </a:rPr>
              <a:t>Dagens innehåll</a:t>
            </a:r>
          </a:p>
          <a:p>
            <a:pPr marL="0" indent="0">
              <a:buNone/>
            </a:pPr>
            <a:endParaRPr lang="sv-SE" b="1" dirty="0" smtClean="0">
              <a:latin typeface="Arial" panose="020B0604020202020204" pitchFamily="34" charset="0"/>
              <a:cs typeface="Arial" panose="020B0604020202020204" pitchFamily="34" charset="0"/>
            </a:endParaRPr>
          </a:p>
          <a:p>
            <a:r>
              <a:rPr lang="sv-SE" sz="2000" dirty="0" smtClean="0">
                <a:latin typeface="Arial" panose="020B0604020202020204" pitchFamily="34" charset="0"/>
                <a:cs typeface="Arial" panose="020B0604020202020204" pitchFamily="34" charset="0"/>
              </a:rPr>
              <a:t>Inledning</a:t>
            </a:r>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Vad var utvandringen till Amerika? Videofilm 10 min.</a:t>
            </a:r>
          </a:p>
          <a:p>
            <a:r>
              <a:rPr lang="sv-SE" sz="2000" dirty="0">
                <a:latin typeface="Arial" panose="020B0604020202020204" pitchFamily="34" charset="0"/>
                <a:cs typeface="Arial" panose="020B0604020202020204" pitchFamily="34" charset="0"/>
              </a:rPr>
              <a:t>Kort </a:t>
            </a:r>
            <a:r>
              <a:rPr lang="sv-SE" sz="2000" dirty="0" smtClean="0">
                <a:latin typeface="Arial" panose="020B0604020202020204" pitchFamily="34" charset="0"/>
                <a:cs typeface="Arial" panose="020B0604020202020204" pitchFamily="34" charset="0"/>
              </a:rPr>
              <a:t>diskussion</a:t>
            </a:r>
          </a:p>
          <a:p>
            <a:r>
              <a:rPr lang="sv-SE" sz="2000" dirty="0">
                <a:latin typeface="Arial" panose="020B0604020202020204" pitchFamily="34" charset="0"/>
                <a:cs typeface="Arial" panose="020B0604020202020204" pitchFamily="34" charset="0"/>
              </a:rPr>
              <a:t>PP-presentation med fokus på emigrantforskning</a:t>
            </a:r>
          </a:p>
          <a:p>
            <a:r>
              <a:rPr lang="sv-SE" sz="2000" dirty="0" smtClean="0">
                <a:latin typeface="Arial" panose="020B0604020202020204" pitchFamily="34" charset="0"/>
                <a:cs typeface="Arial" panose="020B0604020202020204" pitchFamily="34" charset="0"/>
              </a:rPr>
              <a:t>Sök </a:t>
            </a:r>
            <a:r>
              <a:rPr lang="sv-SE" sz="2000" dirty="0">
                <a:latin typeface="Arial" panose="020B0604020202020204" pitchFamily="34" charset="0"/>
                <a:cs typeface="Arial" panose="020B0604020202020204" pitchFamily="34" charset="0"/>
              </a:rPr>
              <a:t>emigranter i Arkiv Digital. Videofilm 13 min.</a:t>
            </a:r>
          </a:p>
          <a:p>
            <a:r>
              <a:rPr lang="sv-SE" sz="2000" dirty="0">
                <a:latin typeface="Arial" panose="020B0604020202020204" pitchFamily="34" charset="0"/>
                <a:cs typeface="Arial" panose="020B0604020202020204" pitchFamily="34" charset="0"/>
              </a:rPr>
              <a:t>Kort diskussion</a:t>
            </a:r>
          </a:p>
          <a:p>
            <a:r>
              <a:rPr lang="sv-SE" sz="2000" dirty="0" smtClean="0">
                <a:latin typeface="Arial" panose="020B0604020202020204" pitchFamily="34" charset="0"/>
                <a:cs typeface="Arial" panose="020B0604020202020204" pitchFamily="34" charset="0"/>
              </a:rPr>
              <a:t>Databaser </a:t>
            </a:r>
            <a:r>
              <a:rPr lang="sv-SE" sz="2000" dirty="0">
                <a:latin typeface="Arial" panose="020B0604020202020204" pitchFamily="34" charset="0"/>
                <a:cs typeface="Arial" panose="020B0604020202020204" pitchFamily="34" charset="0"/>
              </a:rPr>
              <a:t>och litteratur för emigrantforskare</a:t>
            </a:r>
          </a:p>
          <a:p>
            <a:r>
              <a:rPr lang="sv-SE" sz="2000" dirty="0">
                <a:latin typeface="Arial" panose="020B0604020202020204" pitchFamily="34" charset="0"/>
                <a:cs typeface="Arial" panose="020B0604020202020204" pitchFamily="34" charset="0"/>
              </a:rPr>
              <a:t>Melodisk avslutning</a:t>
            </a:r>
          </a:p>
        </p:txBody>
      </p:sp>
      <p:pic>
        <p:nvPicPr>
          <p:cNvPr id="4" name="Bildobjekt 3"/>
          <p:cNvPicPr>
            <a:picLocks noChangeAspect="1"/>
          </p:cNvPicPr>
          <p:nvPr/>
        </p:nvPicPr>
        <p:blipFill>
          <a:blip r:embed="rId2"/>
          <a:stretch>
            <a:fillRect/>
          </a:stretch>
        </p:blipFill>
        <p:spPr>
          <a:xfrm>
            <a:off x="7121484" y="704268"/>
            <a:ext cx="1223901" cy="324599"/>
          </a:xfrm>
          <a:prstGeom prst="rect">
            <a:avLst/>
          </a:prstGeom>
        </p:spPr>
      </p:pic>
      <p:sp>
        <p:nvSpPr>
          <p:cNvPr id="5" name="Platshållare för bildnummer 4"/>
          <p:cNvSpPr>
            <a:spLocks noGrp="1"/>
          </p:cNvSpPr>
          <p:nvPr>
            <p:ph type="sldNum" sz="quarter" idx="12"/>
          </p:nvPr>
        </p:nvSpPr>
        <p:spPr/>
        <p:txBody>
          <a:bodyPr/>
          <a:lstStyle/>
          <a:p>
            <a:fld id="{2864F884-A08D-4690-9F6B-0AD83DA48833}" type="slidenum">
              <a:rPr lang="sv-SE" smtClean="0"/>
              <a:t>2</a:t>
            </a:fld>
            <a:endParaRPr lang="sv-SE"/>
          </a:p>
        </p:txBody>
      </p:sp>
    </p:spTree>
    <p:extLst>
      <p:ext uri="{BB962C8B-B14F-4D97-AF65-F5344CB8AC3E}">
        <p14:creationId xmlns:p14="http://schemas.microsoft.com/office/powerpoint/2010/main" val="200479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96785" y="687867"/>
            <a:ext cx="7886700" cy="349611"/>
          </a:xfrm>
          <a:ln>
            <a:solidFill>
              <a:schemeClr val="accent1"/>
            </a:solidFill>
          </a:ln>
        </p:spPr>
        <p:txBody>
          <a:bodyPr>
            <a:normAutofit fontScale="90000"/>
          </a:bodyPr>
          <a:lstStyle/>
          <a:p>
            <a:pPr algn="ct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Emigranthistoria och emigrantforskning </a:t>
            </a:r>
            <a:r>
              <a:rPr lang="sv-SE" sz="2700" dirty="0">
                <a:latin typeface="Arial" panose="020B0604020202020204" pitchFamily="34" charset="0"/>
                <a:cs typeface="Arial" panose="020B0604020202020204" pitchFamily="34" charset="0"/>
              </a:rPr>
              <a:t/>
            </a:r>
            <a:br>
              <a:rPr lang="sv-SE" sz="2700" dirty="0">
                <a:latin typeface="Arial" panose="020B0604020202020204" pitchFamily="34" charset="0"/>
                <a:cs typeface="Arial" panose="020B0604020202020204" pitchFamily="34" charset="0"/>
              </a:rPr>
            </a:br>
            <a:endParaRPr lang="sv-SE" sz="2700"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28650" y="2047875"/>
            <a:ext cx="6038849" cy="4543424"/>
          </a:xfrm>
        </p:spPr>
        <p:txBody>
          <a:bodyPr>
            <a:normAutofit/>
          </a:bodyPr>
          <a:lstStyle/>
          <a:p>
            <a:pPr marL="0" indent="0" algn="ctr">
              <a:buNone/>
            </a:pPr>
            <a:endParaRPr lang="sv-SE" sz="800" dirty="0" smtClean="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De flesta släktforskare hittar efter en tid emigranter i den egna släkten.</a:t>
            </a:r>
          </a:p>
          <a:p>
            <a:r>
              <a:rPr lang="sv-SE" sz="1800" dirty="0" smtClean="0">
                <a:latin typeface="Arial" panose="020B0604020202020204" pitchFamily="34" charset="0"/>
                <a:cs typeface="Arial" panose="020B0604020202020204" pitchFamily="34" charset="0"/>
              </a:rPr>
              <a:t>Vad hittade vi i lådan? Fotografier? Amerikabrev? </a:t>
            </a:r>
          </a:p>
          <a:p>
            <a:r>
              <a:rPr lang="sv-SE" sz="1800" dirty="0" smtClean="0">
                <a:latin typeface="Arial" panose="020B0604020202020204" pitchFamily="34" charset="0"/>
                <a:cs typeface="Arial" panose="020B0604020202020204" pitchFamily="34" charset="0"/>
              </a:rPr>
              <a:t>Vad berättade mormor?</a:t>
            </a:r>
          </a:p>
          <a:p>
            <a:r>
              <a:rPr lang="sv-SE" sz="1800" dirty="0" smtClean="0">
                <a:latin typeface="Arial" panose="020B0604020202020204" pitchFamily="34" charset="0"/>
                <a:cs typeface="Arial" panose="020B0604020202020204" pitchFamily="34" charset="0"/>
              </a:rPr>
              <a:t>Tar släktspåret slut, eller kan vi hitta vidare i Amerika?</a:t>
            </a:r>
          </a:p>
          <a:p>
            <a:r>
              <a:rPr lang="sv-SE" sz="1800" dirty="0" smtClean="0">
                <a:latin typeface="Arial" panose="020B0604020202020204" pitchFamily="34" charset="0"/>
                <a:cs typeface="Arial" panose="020B0604020202020204" pitchFamily="34" charset="0"/>
              </a:rPr>
              <a:t>Tog man sig ett nytt namn i Amerika? Karl Johansson &gt; Charles Johnson?</a:t>
            </a:r>
          </a:p>
          <a:p>
            <a:r>
              <a:rPr lang="sv-SE" sz="1800" dirty="0" smtClean="0">
                <a:latin typeface="Arial" panose="020B0604020202020204" pitchFamily="34" charset="0"/>
                <a:cs typeface="Arial" panose="020B0604020202020204" pitchFamily="34" charset="0"/>
              </a:rPr>
              <a:t>Ville </a:t>
            </a:r>
            <a:r>
              <a:rPr lang="sv-SE" sz="1800" dirty="0">
                <a:latin typeface="Arial" panose="020B0604020202020204" pitchFamily="34" charset="0"/>
                <a:cs typeface="Arial" panose="020B0604020202020204" pitchFamily="34" charset="0"/>
              </a:rPr>
              <a:t>man komma bort från det gamla, eller lockades man till något </a:t>
            </a:r>
            <a:r>
              <a:rPr lang="sv-SE" sz="1800" dirty="0" smtClean="0">
                <a:latin typeface="Arial" panose="020B0604020202020204" pitchFamily="34" charset="0"/>
                <a:cs typeface="Arial" panose="020B0604020202020204" pitchFamily="34" charset="0"/>
              </a:rPr>
              <a:t>bättre (Push/</a:t>
            </a:r>
            <a:r>
              <a:rPr lang="sv-SE" sz="1800" dirty="0" err="1" smtClean="0">
                <a:latin typeface="Arial" panose="020B0604020202020204" pitchFamily="34" charset="0"/>
                <a:cs typeface="Arial" panose="020B0604020202020204" pitchFamily="34" charset="0"/>
              </a:rPr>
              <a:t>Pull</a:t>
            </a:r>
            <a:r>
              <a:rPr lang="sv-SE" sz="1800" dirty="0" smtClean="0">
                <a:latin typeface="Arial" panose="020B0604020202020204" pitchFamily="34" charset="0"/>
                <a:cs typeface="Arial" panose="020B0604020202020204" pitchFamily="34" charset="0"/>
              </a:rPr>
              <a:t>) ?</a:t>
            </a:r>
            <a:endParaRPr lang="sv-SE" sz="1800" dirty="0" smtClean="0">
              <a:latin typeface="Arial" panose="020B0604020202020204" pitchFamily="34" charset="0"/>
              <a:cs typeface="Arial" panose="020B0604020202020204" pitchFamily="34" charset="0"/>
            </a:endParaRPr>
          </a:p>
          <a:p>
            <a:r>
              <a:rPr lang="sv-SE" sz="1800" dirty="0">
                <a:latin typeface="Arial" panose="020B0604020202020204" pitchFamily="34" charset="0"/>
                <a:cs typeface="Arial" panose="020B0604020202020204" pitchFamily="34" charset="0"/>
              </a:rPr>
              <a:t>Hur inspireras vi att söka vidare?</a:t>
            </a:r>
          </a:p>
          <a:p>
            <a:r>
              <a:rPr lang="sv-SE" sz="1800" dirty="0" smtClean="0">
                <a:latin typeface="Arial" panose="020B0604020202020204" pitchFamily="34" charset="0"/>
                <a:cs typeface="Arial" panose="020B0604020202020204" pitchFamily="34" charset="0"/>
              </a:rPr>
              <a:t>Historien berättar. Hur såg det ut hemma i Sverige och borta i Amerika?</a:t>
            </a:r>
          </a:p>
          <a:p>
            <a:endParaRPr lang="sv-SE" sz="1800" dirty="0" smtClean="0">
              <a:latin typeface="Arial" panose="020B0604020202020204" pitchFamily="34" charset="0"/>
              <a:cs typeface="Arial" panose="020B0604020202020204" pitchFamily="34" charset="0"/>
            </a:endParaRPr>
          </a:p>
          <a:p>
            <a:endParaRPr lang="sv-SE" sz="1800" dirty="0" smtClean="0">
              <a:latin typeface="Arial" panose="020B0604020202020204" pitchFamily="34" charset="0"/>
              <a:cs typeface="Arial" panose="020B0604020202020204" pitchFamily="34" charset="0"/>
            </a:endParaRPr>
          </a:p>
          <a:p>
            <a:pPr marL="0" indent="0">
              <a:buNone/>
            </a:pPr>
            <a:endParaRPr lang="sv-SE" dirty="0" smtClean="0">
              <a:latin typeface="Arial" panose="020B0604020202020204" pitchFamily="34" charset="0"/>
              <a:cs typeface="Arial" panose="020B0604020202020204" pitchFamily="34" charset="0"/>
            </a:endParaRPr>
          </a:p>
          <a:p>
            <a:pPr marL="0" indent="0">
              <a:buNone/>
            </a:pPr>
            <a:endParaRPr lang="sv-SE" sz="2400"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a:stretch>
            <a:fillRect/>
          </a:stretch>
        </p:blipFill>
        <p:spPr>
          <a:xfrm>
            <a:off x="7159584" y="712879"/>
            <a:ext cx="1223901" cy="324599"/>
          </a:xfrm>
          <a:prstGeom prst="rect">
            <a:avLst/>
          </a:prstGeom>
        </p:spPr>
      </p:pic>
      <p:pic>
        <p:nvPicPr>
          <p:cNvPr id="7" name="Bildobjekt 6"/>
          <p:cNvPicPr>
            <a:picLocks noChangeAspect="1"/>
          </p:cNvPicPr>
          <p:nvPr/>
        </p:nvPicPr>
        <p:blipFill>
          <a:blip r:embed="rId3"/>
          <a:stretch>
            <a:fillRect/>
          </a:stretch>
        </p:blipFill>
        <p:spPr>
          <a:xfrm>
            <a:off x="6924676" y="3287214"/>
            <a:ext cx="1715104" cy="1661085"/>
          </a:xfrm>
          <a:prstGeom prst="rect">
            <a:avLst/>
          </a:prstGeom>
        </p:spPr>
      </p:pic>
      <p:sp>
        <p:nvSpPr>
          <p:cNvPr id="8" name="Rektangel 7"/>
          <p:cNvSpPr/>
          <p:nvPr/>
        </p:nvSpPr>
        <p:spPr>
          <a:xfrm>
            <a:off x="899656" y="1491734"/>
            <a:ext cx="1210588" cy="369332"/>
          </a:xfrm>
          <a:prstGeom prst="rect">
            <a:avLst/>
          </a:prstGeom>
        </p:spPr>
        <p:txBody>
          <a:bodyPr wrap="none">
            <a:spAutoFit/>
          </a:bodyPr>
          <a:lstStyle/>
          <a:p>
            <a:pPr algn="ctr"/>
            <a:r>
              <a:rPr lang="sv-SE" b="1" dirty="0">
                <a:latin typeface="Arial" panose="020B0604020202020204" pitchFamily="34" charset="0"/>
                <a:cs typeface="Arial" panose="020B0604020202020204" pitchFamily="34" charset="0"/>
              </a:rPr>
              <a:t>Inledning</a:t>
            </a:r>
          </a:p>
        </p:txBody>
      </p:sp>
      <p:sp>
        <p:nvSpPr>
          <p:cNvPr id="2" name="Platshållare för bildnummer 1"/>
          <p:cNvSpPr>
            <a:spLocks noGrp="1"/>
          </p:cNvSpPr>
          <p:nvPr>
            <p:ph type="sldNum" sz="quarter" idx="12"/>
          </p:nvPr>
        </p:nvSpPr>
        <p:spPr/>
        <p:txBody>
          <a:bodyPr/>
          <a:lstStyle/>
          <a:p>
            <a:fld id="{2864F884-A08D-4690-9F6B-0AD83DA48833}" type="slidenum">
              <a:rPr lang="sv-SE" smtClean="0"/>
              <a:t>3</a:t>
            </a:fld>
            <a:endParaRPr lang="sv-SE"/>
          </a:p>
        </p:txBody>
      </p:sp>
    </p:spTree>
    <p:extLst>
      <p:ext uri="{BB962C8B-B14F-4D97-AF65-F5344CB8AC3E}">
        <p14:creationId xmlns:p14="http://schemas.microsoft.com/office/powerpoint/2010/main" val="8834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49" y="733114"/>
            <a:ext cx="7953375" cy="5829300"/>
          </a:xfrm>
        </p:spPr>
        <p:txBody>
          <a:bodyPr>
            <a:normAutofit/>
          </a:bodyPr>
          <a:lstStyle/>
          <a:p>
            <a:pPr marL="0" indent="0">
              <a:buNone/>
            </a:pPr>
            <a:r>
              <a:rPr lang="sv-SE" sz="1800" b="1" dirty="0" smtClean="0">
                <a:latin typeface="Arial" panose="020B0604020202020204" pitchFamily="34" charset="0"/>
                <a:cs typeface="Arial" panose="020B0604020202020204" pitchFamily="34" charset="0"/>
              </a:rPr>
              <a:t>Resan över Atlanten</a:t>
            </a:r>
          </a:p>
          <a:p>
            <a:pPr marL="0" indent="0">
              <a:buNone/>
            </a:pPr>
            <a:endParaRPr lang="sv-SE" sz="800" dirty="0" smtClean="0">
              <a:latin typeface="Arial" panose="020B0604020202020204" pitchFamily="34" charset="0"/>
              <a:cs typeface="Arial" panose="020B0604020202020204" pitchFamily="34" charset="0"/>
            </a:endParaRPr>
          </a:p>
          <a:p>
            <a:r>
              <a:rPr lang="sv-SE" sz="1600" dirty="0" smtClean="0">
                <a:latin typeface="Arial" panose="020B0604020202020204" pitchFamily="34" charset="0"/>
                <a:cs typeface="Arial" panose="020B0604020202020204" pitchFamily="34" charset="0"/>
              </a:rPr>
              <a:t>Emigrationen skedde under lång tid c:a 1840-1930, men var som störst mellan 1870-1920</a:t>
            </a:r>
          </a:p>
          <a:p>
            <a:r>
              <a:rPr lang="sv-SE" sz="1600" dirty="0" smtClean="0">
                <a:latin typeface="Arial" panose="020B0604020202020204" pitchFamily="34" charset="0"/>
                <a:cs typeface="Arial" panose="020B0604020202020204" pitchFamily="34" charset="0"/>
              </a:rPr>
              <a:t>C:a 1,2 miljon svenskar emigrerade, c:a 10% återvände hem</a:t>
            </a:r>
          </a:p>
          <a:p>
            <a:r>
              <a:rPr lang="sv-SE" sz="1600" dirty="0" smtClean="0">
                <a:latin typeface="Arial" panose="020B0604020202020204" pitchFamily="34" charset="0"/>
                <a:cs typeface="Arial" panose="020B0604020202020204" pitchFamily="34" charset="0"/>
              </a:rPr>
              <a:t>Överfarten var lång och svår, med segelfartyg och hårt väder upp emot 10 veckor, långt senare med ångfartyg endast 1vecka</a:t>
            </a:r>
          </a:p>
          <a:p>
            <a:r>
              <a:rPr lang="sv-SE" sz="1600" dirty="0" smtClean="0">
                <a:latin typeface="Arial" panose="020B0604020202020204" pitchFamily="34" charset="0"/>
                <a:cs typeface="Arial" panose="020B0604020202020204" pitchFamily="34" charset="0"/>
              </a:rPr>
              <a:t>På segelfartygens tid spred sig sjukdomar ombord och sjöbegravningar var inte ovanligt. Många förlisningar skedde. </a:t>
            </a:r>
          </a:p>
          <a:p>
            <a:r>
              <a:rPr lang="sv-SE" sz="1600" dirty="0" smtClean="0">
                <a:latin typeface="Arial" panose="020B0604020202020204" pitchFamily="34" charset="0"/>
                <a:cs typeface="Arial" panose="020B0604020202020204" pitchFamily="34" charset="0"/>
              </a:rPr>
              <a:t>Avresan skedde från flera svenska hamnar, bl.a. Göteborg (störst), Malmö, Stockholm, Norrköping, Helsingborg och Gävle</a:t>
            </a:r>
          </a:p>
          <a:p>
            <a:r>
              <a:rPr lang="sv-SE" sz="1600" dirty="0" smtClean="0">
                <a:latin typeface="Arial" panose="020B0604020202020204" pitchFamily="34" charset="0"/>
                <a:cs typeface="Arial" panose="020B0604020202020204" pitchFamily="34" charset="0"/>
              </a:rPr>
              <a:t>De vanligaste rutten gick från Göteborg till Hull och vidare från Liverpool till New York eller till Boston</a:t>
            </a:r>
          </a:p>
          <a:p>
            <a:r>
              <a:rPr lang="sv-SE" sz="1600" dirty="0" smtClean="0">
                <a:latin typeface="Arial" panose="020B0604020202020204" pitchFamily="34" charset="0"/>
                <a:cs typeface="Arial" panose="020B0604020202020204" pitchFamily="34" charset="0"/>
              </a:rPr>
              <a:t>1915 kostade resan 125 kr, motsvarade 5 månadslöner i dag. Det året startade också Svenska Amerika Linien, Göteborg- New York</a:t>
            </a:r>
          </a:p>
          <a:p>
            <a:pPr marL="0" indent="0">
              <a:buNone/>
            </a:pPr>
            <a:endParaRPr lang="sv-SE" sz="1600" dirty="0" smtClean="0">
              <a:latin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cs typeface="Arial" panose="020B0604020202020204" pitchFamily="34" charset="0"/>
            </a:endParaRPr>
          </a:p>
          <a:p>
            <a:pPr marL="0" indent="0">
              <a:buNone/>
            </a:pPr>
            <a:endParaRPr lang="sv-SE" sz="2000" dirty="0" smtClean="0">
              <a:latin typeface="Arial" panose="020B0604020202020204" pitchFamily="34" charset="0"/>
              <a:cs typeface="Arial" panose="020B0604020202020204" pitchFamily="34" charset="0"/>
            </a:endParaRPr>
          </a:p>
          <a:p>
            <a:pPr marL="0" indent="0">
              <a:buNone/>
            </a:pPr>
            <a:endParaRPr lang="sv-SE" sz="2000" dirty="0" smtClean="0">
              <a:latin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cs typeface="Arial" panose="020B0604020202020204" pitchFamily="34" charset="0"/>
            </a:endParaRPr>
          </a:p>
        </p:txBody>
      </p:sp>
      <p:sp>
        <p:nvSpPr>
          <p:cNvPr id="4" name="Rubrik 1"/>
          <p:cNvSpPr>
            <a:spLocks noGrp="1"/>
          </p:cNvSpPr>
          <p:nvPr>
            <p:ph type="title"/>
          </p:nvPr>
        </p:nvSpPr>
        <p:spPr>
          <a:xfrm>
            <a:off x="628649" y="318340"/>
            <a:ext cx="7886700" cy="349249"/>
          </a:xfrm>
          <a:ln>
            <a:solidFill>
              <a:schemeClr val="accent1"/>
            </a:solidFill>
          </a:ln>
        </p:spPr>
        <p:txBody>
          <a:bodyPr>
            <a:normAutofit fontScale="90000"/>
          </a:bodyPr>
          <a:lstStyle/>
          <a:p>
            <a:pPr algn="ct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
            </a:r>
            <a:br>
              <a:rPr lang="sv-SE" sz="1500" dirty="0">
                <a:latin typeface="Arial" panose="020B0604020202020204" pitchFamily="34" charset="0"/>
                <a:cs typeface="Arial" panose="020B0604020202020204" pitchFamily="34" charset="0"/>
              </a:rPr>
            </a:br>
            <a:r>
              <a:rPr lang="sv-SE" sz="1500" dirty="0">
                <a:latin typeface="Arial" panose="020B0604020202020204" pitchFamily="34" charset="0"/>
                <a:cs typeface="Arial" panose="020B0604020202020204" pitchFamily="34" charset="0"/>
              </a:rPr>
              <a:t>Emigranthistoria och emigrantforskning</a:t>
            </a:r>
            <a:r>
              <a:rPr lang="sv-SE" sz="2700" dirty="0">
                <a:latin typeface="Arial" panose="020B0604020202020204" pitchFamily="34" charset="0"/>
                <a:cs typeface="Arial" panose="020B0604020202020204" pitchFamily="34" charset="0"/>
              </a:rPr>
              <a:t/>
            </a:r>
            <a:br>
              <a:rPr lang="sv-SE" sz="2700" dirty="0">
                <a:latin typeface="Arial" panose="020B0604020202020204" pitchFamily="34" charset="0"/>
                <a:cs typeface="Arial" panose="020B0604020202020204" pitchFamily="34" charset="0"/>
              </a:rPr>
            </a:br>
            <a:endParaRPr lang="sv-SE" sz="2700"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a:stretch>
            <a:fillRect/>
          </a:stretch>
        </p:blipFill>
        <p:spPr>
          <a:xfrm>
            <a:off x="7188159" y="342990"/>
            <a:ext cx="1223901" cy="324599"/>
          </a:xfrm>
          <a:prstGeom prst="rect">
            <a:avLst/>
          </a:prstGeom>
        </p:spPr>
      </p:pic>
      <p:pic>
        <p:nvPicPr>
          <p:cNvPr id="6" name="Bildobjekt 5"/>
          <p:cNvPicPr>
            <a:picLocks noChangeAspect="1"/>
          </p:cNvPicPr>
          <p:nvPr/>
        </p:nvPicPr>
        <p:blipFill>
          <a:blip r:embed="rId3"/>
          <a:stretch>
            <a:fillRect/>
          </a:stretch>
        </p:blipFill>
        <p:spPr>
          <a:xfrm>
            <a:off x="1609725" y="5179741"/>
            <a:ext cx="1666875" cy="1287424"/>
          </a:xfrm>
          <a:prstGeom prst="rect">
            <a:avLst/>
          </a:prstGeom>
        </p:spPr>
      </p:pic>
      <p:pic>
        <p:nvPicPr>
          <p:cNvPr id="7" name="Bildobjekt 6"/>
          <p:cNvPicPr>
            <a:picLocks noChangeAspect="1"/>
          </p:cNvPicPr>
          <p:nvPr/>
        </p:nvPicPr>
        <p:blipFill>
          <a:blip r:embed="rId4"/>
          <a:stretch>
            <a:fillRect/>
          </a:stretch>
        </p:blipFill>
        <p:spPr>
          <a:xfrm>
            <a:off x="5162549" y="5179742"/>
            <a:ext cx="1941649" cy="1287160"/>
          </a:xfrm>
          <a:prstGeom prst="rect">
            <a:avLst/>
          </a:prstGeom>
        </p:spPr>
      </p:pic>
      <p:sp>
        <p:nvSpPr>
          <p:cNvPr id="2" name="Platshållare för bildnummer 1"/>
          <p:cNvSpPr>
            <a:spLocks noGrp="1"/>
          </p:cNvSpPr>
          <p:nvPr>
            <p:ph type="sldNum" sz="quarter" idx="12"/>
          </p:nvPr>
        </p:nvSpPr>
        <p:spPr/>
        <p:txBody>
          <a:bodyPr/>
          <a:lstStyle/>
          <a:p>
            <a:fld id="{2864F884-A08D-4690-9F6B-0AD83DA48833}" type="slidenum">
              <a:rPr lang="sv-SE" smtClean="0"/>
              <a:t>4</a:t>
            </a:fld>
            <a:endParaRPr lang="sv-SE"/>
          </a:p>
        </p:txBody>
      </p:sp>
    </p:spTree>
    <p:extLst>
      <p:ext uri="{BB962C8B-B14F-4D97-AF65-F5344CB8AC3E}">
        <p14:creationId xmlns:p14="http://schemas.microsoft.com/office/powerpoint/2010/main" val="219307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339724"/>
          </a:xfrm>
          <a:ln>
            <a:solidFill>
              <a:schemeClr val="accent1"/>
            </a:solidFill>
          </a:ln>
        </p:spPr>
        <p:txBody>
          <a:bodyPr>
            <a:normAutofit/>
          </a:bodyPr>
          <a:lstStyle/>
          <a:p>
            <a:pPr algn="ctr"/>
            <a:r>
              <a:rPr lang="sv-SE" sz="1400" dirty="0">
                <a:latin typeface="Arial" panose="020B0604020202020204" pitchFamily="34" charset="0"/>
                <a:cs typeface="Arial" panose="020B0604020202020204" pitchFamily="34" charset="0"/>
              </a:rPr>
              <a:t>Emigranthistoria och emigrantforskning</a:t>
            </a:r>
            <a:endParaRPr lang="sv-SE" sz="1400" dirty="0"/>
          </a:p>
        </p:txBody>
      </p:sp>
      <p:sp>
        <p:nvSpPr>
          <p:cNvPr id="4" name="Rubrik 1"/>
          <p:cNvSpPr>
            <a:spLocks noGrp="1"/>
          </p:cNvSpPr>
          <p:nvPr>
            <p:ph idx="1"/>
          </p:nvPr>
        </p:nvSpPr>
        <p:spPr>
          <a:xfrm>
            <a:off x="628650" y="1087993"/>
            <a:ext cx="7981950" cy="2759612"/>
          </a:xfrm>
        </p:spPr>
        <p:txBody>
          <a:bodyPr anchor="ctr">
            <a:normAutofit fontScale="25000" lnSpcReduction="20000"/>
          </a:bodyPr>
          <a:lstStyle/>
          <a:p>
            <a:endParaRPr lang="sv-SE" sz="7200" dirty="0" smtClean="0">
              <a:latin typeface="Arial" panose="020B0604020202020204" pitchFamily="34" charset="0"/>
              <a:cs typeface="Arial" panose="020B0604020202020204" pitchFamily="34" charset="0"/>
            </a:endParaRPr>
          </a:p>
          <a:p>
            <a:endParaRPr lang="sv-SE" sz="7200" dirty="0" smtClean="0">
              <a:latin typeface="Arial" panose="020B0604020202020204" pitchFamily="34" charset="0"/>
              <a:cs typeface="Arial" panose="020B0604020202020204" pitchFamily="34" charset="0"/>
            </a:endParaRPr>
          </a:p>
          <a:p>
            <a:pPr marL="0" indent="0">
              <a:buNone/>
            </a:pPr>
            <a:r>
              <a:rPr lang="sv-SE" sz="7200" b="1" dirty="0" smtClean="0">
                <a:latin typeface="Arial" panose="020B0604020202020204" pitchFamily="34" charset="0"/>
                <a:cs typeface="Arial" panose="020B0604020202020204" pitchFamily="34" charset="0"/>
              </a:rPr>
              <a:t>Passkrav och passagerarlistor</a:t>
            </a:r>
          </a:p>
          <a:p>
            <a:r>
              <a:rPr lang="sv-SE" sz="7200" dirty="0" smtClean="0">
                <a:latin typeface="Arial" panose="020B0604020202020204" pitchFamily="34" charset="0"/>
                <a:cs typeface="Arial" panose="020B0604020202020204" pitchFamily="34" charset="0"/>
              </a:rPr>
              <a:t>Mellan </a:t>
            </a:r>
            <a:r>
              <a:rPr lang="sv-SE" sz="7200" dirty="0">
                <a:latin typeface="Arial" panose="020B0604020202020204" pitchFamily="34" charset="0"/>
                <a:cs typeface="Arial" panose="020B0604020202020204" pitchFamily="34" charset="0"/>
              </a:rPr>
              <a:t>1860-1914 fanns inget passkrav för resenärer.  År 1914 infördes passtvång där passjournalen nu </a:t>
            </a:r>
            <a:r>
              <a:rPr lang="sv-SE" sz="7200" dirty="0" smtClean="0">
                <a:latin typeface="Arial" panose="020B0604020202020204" pitchFamily="34" charset="0"/>
                <a:cs typeface="Arial" panose="020B0604020202020204" pitchFamily="34" charset="0"/>
              </a:rPr>
              <a:t>finns </a:t>
            </a:r>
            <a:r>
              <a:rPr lang="sv-SE" sz="7200" dirty="0">
                <a:latin typeface="Arial" panose="020B0604020202020204" pitchFamily="34" charset="0"/>
                <a:cs typeface="Arial" panose="020B0604020202020204" pitchFamily="34" charset="0"/>
              </a:rPr>
              <a:t>på landsarkiven (sekretesskrav).</a:t>
            </a:r>
          </a:p>
          <a:p>
            <a:r>
              <a:rPr lang="sv-SE" sz="7200" dirty="0" smtClean="0">
                <a:latin typeface="Arial" panose="020B0604020202020204" pitchFamily="34" charset="0"/>
                <a:cs typeface="Arial" panose="020B0604020202020204" pitchFamily="34" charset="0"/>
              </a:rPr>
              <a:t>Från 1869 måste reseagenterna lämna in passagerarlistor till stadens poliskammare. Listorna är sökbara i databaser i Emigranten Populär, hos Ancestry.se och i Arkiv Digital (från de svenskahamnarna)</a:t>
            </a:r>
          </a:p>
          <a:p>
            <a:r>
              <a:rPr lang="sv-SE" sz="7200" dirty="0" smtClean="0">
                <a:latin typeface="Arial" panose="020B0604020202020204" pitchFamily="34" charset="0"/>
                <a:cs typeface="Arial" panose="020B0604020202020204" pitchFamily="34" charset="0"/>
              </a:rPr>
              <a:t>Passagerare som återvänder till Sverige är svåra att hitta.</a:t>
            </a:r>
          </a:p>
          <a:p>
            <a:r>
              <a:rPr lang="sv-SE" sz="7200" dirty="0" smtClean="0">
                <a:latin typeface="Arial" panose="020B0604020202020204" pitchFamily="34" charset="0"/>
                <a:cs typeface="Arial" panose="020B0604020202020204" pitchFamily="34" charset="0"/>
              </a:rPr>
              <a:t>En </a:t>
            </a:r>
            <a:r>
              <a:rPr lang="sv-SE" sz="7200" dirty="0">
                <a:latin typeface="Arial" panose="020B0604020202020204" pitchFamily="34" charset="0"/>
                <a:cs typeface="Arial" panose="020B0604020202020204" pitchFamily="34" charset="0"/>
              </a:rPr>
              <a:t>hel del emigranter mönstrade på som sjömän över till Amerika, där de mönstrade av eller rymde </a:t>
            </a:r>
          </a:p>
          <a:p>
            <a:endParaRPr lang="sv-SE" sz="7200" dirty="0" smtClean="0">
              <a:latin typeface="Arial" panose="020B0604020202020204" pitchFamily="34" charset="0"/>
              <a:cs typeface="Arial" panose="020B0604020202020204" pitchFamily="34" charset="0"/>
            </a:endParaRPr>
          </a:p>
          <a:p>
            <a:pPr marL="0" indent="0">
              <a:buNone/>
            </a:pPr>
            <a:r>
              <a:rPr lang="sv-SE" sz="1600" dirty="0" smtClean="0">
                <a:latin typeface="Arial" panose="020B0604020202020204" pitchFamily="34" charset="0"/>
                <a:cs typeface="Arial" panose="020B0604020202020204" pitchFamily="34" charset="0"/>
              </a:rPr>
              <a:t/>
            </a:r>
            <a:br>
              <a:rPr lang="sv-SE" sz="1600" dirty="0" smtClean="0">
                <a:latin typeface="Arial" panose="020B0604020202020204" pitchFamily="34" charset="0"/>
                <a:cs typeface="Arial" panose="020B0604020202020204" pitchFamily="34" charset="0"/>
              </a:rPr>
            </a:br>
            <a:endParaRPr lang="sv-SE" sz="1600"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a:stretch>
            <a:fillRect/>
          </a:stretch>
        </p:blipFill>
        <p:spPr>
          <a:xfrm>
            <a:off x="7188159" y="342990"/>
            <a:ext cx="1223901" cy="324599"/>
          </a:xfrm>
          <a:prstGeom prst="rect">
            <a:avLst/>
          </a:prstGeom>
        </p:spPr>
      </p:pic>
      <p:sp>
        <p:nvSpPr>
          <p:cNvPr id="11" name="textruta 10"/>
          <p:cNvSpPr txBox="1"/>
          <p:nvPr/>
        </p:nvSpPr>
        <p:spPr>
          <a:xfrm>
            <a:off x="628650" y="3868344"/>
            <a:ext cx="8081962" cy="1200329"/>
          </a:xfrm>
          <a:prstGeom prst="rect">
            <a:avLst/>
          </a:prstGeom>
          <a:noFill/>
        </p:spPr>
        <p:txBody>
          <a:bodyPr wrap="square" rtlCol="0">
            <a:spAutoFit/>
          </a:bodyPr>
          <a:lstStyle/>
          <a:p>
            <a:r>
              <a:rPr lang="sv-SE" b="1" dirty="0" smtClean="0"/>
              <a:t> </a:t>
            </a:r>
            <a:r>
              <a:rPr lang="sv-SE" b="1" dirty="0" smtClean="0">
                <a:latin typeface="Arial" panose="020B0604020202020204" pitchFamily="34" charset="0"/>
                <a:cs typeface="Arial" panose="020B0604020202020204" pitchFamily="34" charset="0"/>
              </a:rPr>
              <a:t>New York</a:t>
            </a: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Åren 1855-1890 anlände passagerarna till Castle Garden på Manhattan</a:t>
            </a: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Åren 1891-1954 anlände passagerarna till Ellis Island ”Hoppets och förtvivlans ö”</a:t>
            </a:r>
            <a:endParaRPr lang="sv-SE" dirty="0">
              <a:latin typeface="Arial" panose="020B0604020202020204" pitchFamily="34" charset="0"/>
              <a:cs typeface="Arial" panose="020B0604020202020204" pitchFamily="34" charset="0"/>
            </a:endParaRPr>
          </a:p>
        </p:txBody>
      </p:sp>
      <p:pic>
        <p:nvPicPr>
          <p:cNvPr id="3" name="Bildobjekt 2"/>
          <p:cNvPicPr>
            <a:picLocks noChangeAspect="1"/>
          </p:cNvPicPr>
          <p:nvPr/>
        </p:nvPicPr>
        <p:blipFill>
          <a:blip r:embed="rId3"/>
          <a:stretch>
            <a:fillRect/>
          </a:stretch>
        </p:blipFill>
        <p:spPr>
          <a:xfrm>
            <a:off x="2589714" y="5231916"/>
            <a:ext cx="3692178" cy="1251764"/>
          </a:xfrm>
          <a:prstGeom prst="rect">
            <a:avLst/>
          </a:prstGeom>
        </p:spPr>
      </p:pic>
      <p:sp>
        <p:nvSpPr>
          <p:cNvPr id="6" name="Platshållare för bildnummer 5"/>
          <p:cNvSpPr>
            <a:spLocks noGrp="1"/>
          </p:cNvSpPr>
          <p:nvPr>
            <p:ph type="sldNum" sz="quarter" idx="12"/>
          </p:nvPr>
        </p:nvSpPr>
        <p:spPr/>
        <p:txBody>
          <a:bodyPr/>
          <a:lstStyle/>
          <a:p>
            <a:fld id="{2864F884-A08D-4690-9F6B-0AD83DA48833}" type="slidenum">
              <a:rPr lang="sv-SE" smtClean="0"/>
              <a:t>5</a:t>
            </a:fld>
            <a:endParaRPr lang="sv-SE"/>
          </a:p>
        </p:txBody>
      </p:sp>
    </p:spTree>
    <p:extLst>
      <p:ext uri="{BB962C8B-B14F-4D97-AF65-F5344CB8AC3E}">
        <p14:creationId xmlns:p14="http://schemas.microsoft.com/office/powerpoint/2010/main" val="34756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628650" y="832624"/>
            <a:ext cx="7886700" cy="5530076"/>
          </a:xfrm>
        </p:spPr>
        <p:txBody>
          <a:bodyPr>
            <a:normAutofit/>
          </a:bodyPr>
          <a:lstStyle/>
          <a:p>
            <a:pPr marL="0" indent="0">
              <a:buNone/>
            </a:pPr>
            <a:r>
              <a:rPr lang="sv-SE" sz="2000" b="1" dirty="0" smtClean="0">
                <a:latin typeface="Arial" panose="020B0604020202020204" pitchFamily="34" charset="0"/>
                <a:cs typeface="Arial" panose="020B0604020202020204" pitchFamily="34" charset="0"/>
              </a:rPr>
              <a:t>Svenska Poliskammarens emigrantlistor från svenska hamnar, exempel:</a:t>
            </a:r>
          </a:p>
          <a:p>
            <a:pPr marL="0" indent="0">
              <a:buNone/>
            </a:pPr>
            <a:endParaRPr lang="sv-SE" sz="2000" b="1" dirty="0" smtClean="0">
              <a:latin typeface="Arial" panose="020B0604020202020204" pitchFamily="34" charset="0"/>
              <a:cs typeface="Arial" panose="020B0604020202020204" pitchFamily="34" charset="0"/>
            </a:endParaRPr>
          </a:p>
          <a:p>
            <a:pPr marL="0" indent="0">
              <a:buNone/>
            </a:pPr>
            <a:endParaRPr lang="sv-SE" sz="2000" b="1" dirty="0">
              <a:latin typeface="Arial" panose="020B0604020202020204" pitchFamily="34" charset="0"/>
              <a:cs typeface="Arial" panose="020B0604020202020204" pitchFamily="34" charset="0"/>
            </a:endParaRPr>
          </a:p>
        </p:txBody>
      </p:sp>
      <p:sp>
        <p:nvSpPr>
          <p:cNvPr id="6" name="Rubrik 1"/>
          <p:cNvSpPr>
            <a:spLocks noGrp="1"/>
          </p:cNvSpPr>
          <p:nvPr>
            <p:ph type="title"/>
          </p:nvPr>
        </p:nvSpPr>
        <p:spPr>
          <a:xfrm>
            <a:off x="628650" y="365126"/>
            <a:ext cx="7886700" cy="330199"/>
          </a:xfrm>
          <a:ln>
            <a:solidFill>
              <a:schemeClr val="accent1"/>
            </a:solidFill>
          </a:ln>
        </p:spPr>
        <p:txBody>
          <a:bodyPr>
            <a:normAutofit/>
          </a:bodyPr>
          <a:lstStyle/>
          <a:p>
            <a:pPr algn="ctr"/>
            <a:r>
              <a:rPr lang="sv-SE" sz="1400" dirty="0">
                <a:latin typeface="Arial" panose="020B0604020202020204" pitchFamily="34" charset="0"/>
                <a:cs typeface="Arial" panose="020B0604020202020204" pitchFamily="34" charset="0"/>
              </a:rPr>
              <a:t>Emigranthistoria och </a:t>
            </a:r>
            <a:r>
              <a:rPr lang="sv-SE" sz="1400" dirty="0" smtClean="0">
                <a:latin typeface="Arial" panose="020B0604020202020204" pitchFamily="34" charset="0"/>
                <a:cs typeface="Arial" panose="020B0604020202020204" pitchFamily="34" charset="0"/>
              </a:rPr>
              <a:t>emigrantforskning  </a:t>
            </a:r>
            <a:endParaRPr lang="sv-SE" sz="1400" dirty="0"/>
          </a:p>
        </p:txBody>
      </p:sp>
      <p:pic>
        <p:nvPicPr>
          <p:cNvPr id="7" name="Bildobjekt 6"/>
          <p:cNvPicPr>
            <a:picLocks noChangeAspect="1"/>
          </p:cNvPicPr>
          <p:nvPr/>
        </p:nvPicPr>
        <p:blipFill>
          <a:blip r:embed="rId2"/>
          <a:stretch>
            <a:fillRect/>
          </a:stretch>
        </p:blipFill>
        <p:spPr>
          <a:xfrm>
            <a:off x="7188159" y="342990"/>
            <a:ext cx="1223901" cy="324599"/>
          </a:xfrm>
          <a:prstGeom prst="rect">
            <a:avLst/>
          </a:prstGeom>
        </p:spPr>
      </p:pic>
      <p:pic>
        <p:nvPicPr>
          <p:cNvPr id="9" name="Bildobjekt 8"/>
          <p:cNvPicPr>
            <a:picLocks noChangeAspect="1"/>
          </p:cNvPicPr>
          <p:nvPr/>
        </p:nvPicPr>
        <p:blipFill>
          <a:blip r:embed="rId3"/>
          <a:stretch>
            <a:fillRect/>
          </a:stretch>
        </p:blipFill>
        <p:spPr>
          <a:xfrm>
            <a:off x="1950784" y="1212866"/>
            <a:ext cx="4678616" cy="4937883"/>
          </a:xfrm>
          <a:prstGeom prst="rect">
            <a:avLst/>
          </a:prstGeom>
        </p:spPr>
      </p:pic>
      <p:pic>
        <p:nvPicPr>
          <p:cNvPr id="3" name="Bildobjekt 2"/>
          <p:cNvPicPr>
            <a:picLocks noChangeAspect="1"/>
          </p:cNvPicPr>
          <p:nvPr/>
        </p:nvPicPr>
        <p:blipFill>
          <a:blip r:embed="rId4"/>
          <a:stretch>
            <a:fillRect/>
          </a:stretch>
        </p:blipFill>
        <p:spPr>
          <a:xfrm>
            <a:off x="6856563" y="2138362"/>
            <a:ext cx="1555497" cy="357188"/>
          </a:xfrm>
          <a:prstGeom prst="rect">
            <a:avLst/>
          </a:prstGeom>
        </p:spPr>
      </p:pic>
      <p:sp>
        <p:nvSpPr>
          <p:cNvPr id="4" name="Platshållare för bildnummer 3"/>
          <p:cNvSpPr>
            <a:spLocks noGrp="1"/>
          </p:cNvSpPr>
          <p:nvPr>
            <p:ph type="sldNum" sz="quarter" idx="12"/>
          </p:nvPr>
        </p:nvSpPr>
        <p:spPr/>
        <p:txBody>
          <a:bodyPr/>
          <a:lstStyle/>
          <a:p>
            <a:fld id="{2864F884-A08D-4690-9F6B-0AD83DA48833}" type="slidenum">
              <a:rPr lang="sv-SE" smtClean="0"/>
              <a:t>6</a:t>
            </a:fld>
            <a:endParaRPr lang="sv-SE"/>
          </a:p>
        </p:txBody>
      </p:sp>
    </p:spTree>
    <p:extLst>
      <p:ext uri="{BB962C8B-B14F-4D97-AF65-F5344CB8AC3E}">
        <p14:creationId xmlns:p14="http://schemas.microsoft.com/office/powerpoint/2010/main" val="1592661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807522"/>
            <a:ext cx="7886700" cy="4664591"/>
          </a:xfrm>
        </p:spPr>
        <p:txBody>
          <a:bodyPr>
            <a:normAutofit/>
          </a:bodyPr>
          <a:lstStyle/>
          <a:p>
            <a:pPr marL="0" indent="0">
              <a:buNone/>
            </a:pPr>
            <a:r>
              <a:rPr lang="sv-SE" sz="1800" dirty="0" smtClean="0">
                <a:latin typeface="Arial" panose="020B0604020202020204" pitchFamily="34" charset="0"/>
                <a:cs typeface="Arial" panose="020B0604020202020204" pitchFamily="34" charset="0"/>
              </a:rPr>
              <a:t>Passagerarlista, exempel</a:t>
            </a:r>
          </a:p>
          <a:p>
            <a:pPr marL="0" indent="0">
              <a:buNone/>
            </a:pPr>
            <a:endParaRPr lang="sv-SE" sz="1800" dirty="0">
              <a:latin typeface="Arial" panose="020B0604020202020204" pitchFamily="34" charset="0"/>
              <a:cs typeface="Arial" panose="020B0604020202020204" pitchFamily="34" charset="0"/>
            </a:endParaRPr>
          </a:p>
        </p:txBody>
      </p:sp>
      <p:sp>
        <p:nvSpPr>
          <p:cNvPr id="4" name="Rubrik 1"/>
          <p:cNvSpPr>
            <a:spLocks noGrp="1"/>
          </p:cNvSpPr>
          <p:nvPr>
            <p:ph type="title"/>
          </p:nvPr>
        </p:nvSpPr>
        <p:spPr>
          <a:xfrm>
            <a:off x="628650" y="365126"/>
            <a:ext cx="7886700" cy="273049"/>
          </a:xfrm>
          <a:ln>
            <a:solidFill>
              <a:schemeClr val="accent1"/>
            </a:solidFill>
          </a:ln>
        </p:spPr>
        <p:txBody>
          <a:bodyPr>
            <a:normAutofit fontScale="90000"/>
          </a:bodyPr>
          <a:lstStyle/>
          <a:p>
            <a:pPr algn="ctr"/>
            <a:r>
              <a:rPr lang="sv-SE" sz="1400" dirty="0">
                <a:latin typeface="Arial" panose="020B0604020202020204" pitchFamily="34" charset="0"/>
                <a:cs typeface="Arial" panose="020B0604020202020204" pitchFamily="34" charset="0"/>
              </a:rPr>
              <a:t>Emigranthistoria och </a:t>
            </a:r>
            <a:r>
              <a:rPr lang="sv-SE" sz="1400" dirty="0" smtClean="0">
                <a:latin typeface="Arial" panose="020B0604020202020204" pitchFamily="34" charset="0"/>
                <a:cs typeface="Arial" panose="020B0604020202020204" pitchFamily="34" charset="0"/>
              </a:rPr>
              <a:t>emigrantforskning  </a:t>
            </a:r>
            <a:endParaRPr lang="sv-SE" sz="1400" dirty="0"/>
          </a:p>
        </p:txBody>
      </p:sp>
      <p:pic>
        <p:nvPicPr>
          <p:cNvPr id="5" name="Bildobjekt 4"/>
          <p:cNvPicPr>
            <a:picLocks noChangeAspect="1"/>
          </p:cNvPicPr>
          <p:nvPr/>
        </p:nvPicPr>
        <p:blipFill>
          <a:blip r:embed="rId2"/>
          <a:stretch>
            <a:fillRect/>
          </a:stretch>
        </p:blipFill>
        <p:spPr>
          <a:xfrm>
            <a:off x="7188159" y="342990"/>
            <a:ext cx="1223901" cy="324599"/>
          </a:xfrm>
          <a:prstGeom prst="rect">
            <a:avLst/>
          </a:prstGeom>
        </p:spPr>
      </p:pic>
      <p:pic>
        <p:nvPicPr>
          <p:cNvPr id="2" name="Bildobjekt 1"/>
          <p:cNvPicPr>
            <a:picLocks noChangeAspect="1"/>
          </p:cNvPicPr>
          <p:nvPr/>
        </p:nvPicPr>
        <p:blipFill>
          <a:blip r:embed="rId3"/>
          <a:stretch>
            <a:fillRect/>
          </a:stretch>
        </p:blipFill>
        <p:spPr>
          <a:xfrm>
            <a:off x="628649" y="1414205"/>
            <a:ext cx="8148411" cy="4554100"/>
          </a:xfrm>
          <a:prstGeom prst="rect">
            <a:avLst/>
          </a:prstGeom>
        </p:spPr>
      </p:pic>
      <p:sp>
        <p:nvSpPr>
          <p:cNvPr id="6" name="textruta 5"/>
          <p:cNvSpPr txBox="1"/>
          <p:nvPr/>
        </p:nvSpPr>
        <p:spPr>
          <a:xfrm>
            <a:off x="628650" y="5937662"/>
            <a:ext cx="7886700" cy="783772"/>
          </a:xfrm>
          <a:prstGeom prst="rect">
            <a:avLst/>
          </a:prstGeom>
          <a:noFill/>
        </p:spPr>
        <p:txBody>
          <a:bodyPr wrap="square" rtlCol="0">
            <a:spAutoFit/>
          </a:bodyPr>
          <a:lstStyle/>
          <a:p>
            <a:endParaRPr lang="sv-SE" dirty="0"/>
          </a:p>
        </p:txBody>
      </p:sp>
      <p:sp>
        <p:nvSpPr>
          <p:cNvPr id="7" name="Platshållare för bildnummer 6"/>
          <p:cNvSpPr>
            <a:spLocks noGrp="1"/>
          </p:cNvSpPr>
          <p:nvPr>
            <p:ph type="sldNum" sz="quarter" idx="12"/>
          </p:nvPr>
        </p:nvSpPr>
        <p:spPr/>
        <p:txBody>
          <a:bodyPr/>
          <a:lstStyle/>
          <a:p>
            <a:fld id="{2864F884-A08D-4690-9F6B-0AD83DA48833}" type="slidenum">
              <a:rPr lang="sv-SE" smtClean="0"/>
              <a:t>7</a:t>
            </a:fld>
            <a:endParaRPr lang="sv-SE"/>
          </a:p>
        </p:txBody>
      </p:sp>
    </p:spTree>
    <p:extLst>
      <p:ext uri="{BB962C8B-B14F-4D97-AF65-F5344CB8AC3E}">
        <p14:creationId xmlns:p14="http://schemas.microsoft.com/office/powerpoint/2010/main" val="4253402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302463"/>
          </a:xfrm>
          <a:ln>
            <a:solidFill>
              <a:schemeClr val="accent1"/>
            </a:solidFill>
          </a:ln>
        </p:spPr>
        <p:txBody>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sp>
        <p:nvSpPr>
          <p:cNvPr id="12" name="Platshållare för innehåll 11"/>
          <p:cNvSpPr>
            <a:spLocks noGrp="1"/>
          </p:cNvSpPr>
          <p:nvPr>
            <p:ph idx="1"/>
          </p:nvPr>
        </p:nvSpPr>
        <p:spPr>
          <a:xfrm>
            <a:off x="628650" y="997527"/>
            <a:ext cx="7886700" cy="5427024"/>
          </a:xfrm>
        </p:spPr>
        <p:txBody>
          <a:bodyPr>
            <a:normAutofit lnSpcReduction="10000"/>
          </a:bodyPr>
          <a:lstStyle/>
          <a:p>
            <a:pPr marL="0" indent="0">
              <a:buNone/>
            </a:pPr>
            <a:r>
              <a:rPr lang="sv-SE" sz="2000" b="1" dirty="0" smtClean="0">
                <a:latin typeface="Arial" panose="020B0604020202020204" pitchFamily="34" charset="0"/>
                <a:cs typeface="Arial" panose="020B0604020202020204" pitchFamily="34" charset="0"/>
              </a:rPr>
              <a:t>Passagerarlista kolumner:</a:t>
            </a:r>
          </a:p>
          <a:p>
            <a:pPr marL="0" indent="0">
              <a:buNone/>
            </a:pPr>
            <a:endParaRPr lang="sv-SE" sz="2000" b="1" dirty="0" smtClean="0">
              <a:latin typeface="Arial" panose="020B0604020202020204" pitchFamily="34" charset="0"/>
              <a:cs typeface="Arial" panose="020B0604020202020204" pitchFamily="34" charset="0"/>
            </a:endParaRP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Löpnummer, passagerare	13. Vem betalade resan?</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Fullständigt namn	14. Har 50$, eller mindre belopp</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Ålder	15. Har tidigare varit i USA, var/när</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Kön	16. Skall man besöka en vän eller</a:t>
            </a:r>
          </a:p>
          <a:p>
            <a:pPr marL="342900" indent="-342900">
              <a:buAutoNum type="arabicPeriod"/>
            </a:pPr>
            <a:r>
              <a:rPr lang="sv-SE" sz="1800" dirty="0" smtClean="0">
                <a:latin typeface="Arial" panose="020B0604020202020204" pitchFamily="34" charset="0"/>
                <a:cs typeface="Arial" panose="020B0604020202020204" pitchFamily="34" charset="0"/>
              </a:rPr>
              <a:t>Civilstånd			         släkting. i så fall namn och adress</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Titel / Yrke	17. Har tidigare varit fängslad eller </a:t>
            </a:r>
          </a:p>
          <a:p>
            <a:pPr marL="342900" indent="-342900">
              <a:buAutoNum type="arabicPeriod"/>
              <a:tabLst>
                <a:tab pos="3943350" algn="l"/>
              </a:tabLst>
            </a:pPr>
            <a:r>
              <a:rPr lang="sv-SE" sz="1800" dirty="0" smtClean="0">
                <a:latin typeface="Arial" panose="020B0604020202020204" pitchFamily="34" charset="0"/>
                <a:cs typeface="Arial" panose="020B0604020202020204" pitchFamily="34" charset="0"/>
              </a:rPr>
              <a:t>Klarar att läsa / skriva	     intagen på anstalt</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Nationalitet	18. Polygamist ja / nej</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Ras eller folkslag	19. Anarkist ja / nej</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Senaste boplats	20. ???</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Slutlig destination	21. Mentalt och fysiskt hälsoläge</a:t>
            </a:r>
          </a:p>
          <a:p>
            <a:pPr marL="342900" indent="-342900">
              <a:buAutoNum type="arabicPeriod"/>
              <a:tabLst>
                <a:tab pos="3859213" algn="l"/>
              </a:tabLst>
            </a:pPr>
            <a:r>
              <a:rPr lang="sv-SE" sz="1800" dirty="0" smtClean="0">
                <a:latin typeface="Arial" panose="020B0604020202020204" pitchFamily="34" charset="0"/>
                <a:cs typeface="Arial" panose="020B0604020202020204" pitchFamily="34" charset="0"/>
              </a:rPr>
              <a:t>Har biljett till slutdestinationen	22. Krympling, missbildad, normal 	      längd?</a:t>
            </a:r>
            <a:endParaRPr lang="sv-SE" sz="1800" dirty="0">
              <a:latin typeface="Arial" panose="020B0604020202020204" pitchFamily="34" charset="0"/>
              <a:cs typeface="Arial" panose="020B0604020202020204" pitchFamily="34" charset="0"/>
            </a:endParaRPr>
          </a:p>
        </p:txBody>
      </p:sp>
      <p:sp>
        <p:nvSpPr>
          <p:cNvPr id="3" name="Platshållare för bildnummer 2"/>
          <p:cNvSpPr>
            <a:spLocks noGrp="1"/>
          </p:cNvSpPr>
          <p:nvPr>
            <p:ph type="sldNum" sz="quarter" idx="12"/>
          </p:nvPr>
        </p:nvSpPr>
        <p:spPr/>
        <p:txBody>
          <a:bodyPr/>
          <a:lstStyle/>
          <a:p>
            <a:fld id="{2864F884-A08D-4690-9F6B-0AD83DA48833}" type="slidenum">
              <a:rPr lang="sv-SE" smtClean="0"/>
              <a:t>8</a:t>
            </a:fld>
            <a:endParaRPr lang="sv-SE"/>
          </a:p>
        </p:txBody>
      </p:sp>
    </p:spTree>
    <p:extLst>
      <p:ext uri="{BB962C8B-B14F-4D97-AF65-F5344CB8AC3E}">
        <p14:creationId xmlns:p14="http://schemas.microsoft.com/office/powerpoint/2010/main" val="233036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302463"/>
          </a:xfrm>
          <a:ln>
            <a:solidFill>
              <a:schemeClr val="accent1"/>
            </a:solidFill>
          </a:ln>
        </p:spPr>
        <p:txBody>
          <a:bodyPr/>
          <a:lstStyle/>
          <a:p>
            <a:r>
              <a:rPr lang="sv-SE" sz="1400" dirty="0">
                <a:solidFill>
                  <a:prstClr val="black"/>
                </a:solidFill>
                <a:latin typeface="Arial" panose="020B0604020202020204" pitchFamily="34" charset="0"/>
                <a:cs typeface="Arial" panose="020B0604020202020204" pitchFamily="34" charset="0"/>
              </a:rPr>
              <a:t>Emigranthistoria och emigrantforskning </a:t>
            </a:r>
            <a:endParaRPr lang="sv-SE" dirty="0"/>
          </a:p>
        </p:txBody>
      </p:sp>
      <p:sp>
        <p:nvSpPr>
          <p:cNvPr id="3" name="Platshållare för innehåll 2"/>
          <p:cNvSpPr>
            <a:spLocks noGrp="1"/>
          </p:cNvSpPr>
          <p:nvPr>
            <p:ph idx="1"/>
          </p:nvPr>
        </p:nvSpPr>
        <p:spPr>
          <a:xfrm>
            <a:off x="628650" y="985652"/>
            <a:ext cx="8123464" cy="5450773"/>
          </a:xfrm>
        </p:spPr>
        <p:txBody>
          <a:bodyPr>
            <a:normAutofit/>
          </a:bodyPr>
          <a:lstStyle/>
          <a:p>
            <a:pPr marL="0" indent="0">
              <a:buNone/>
            </a:pPr>
            <a:endParaRPr lang="sv-SE" sz="2000" b="1" dirty="0" smtClean="0">
              <a:latin typeface="Arial" panose="020B0604020202020204" pitchFamily="34" charset="0"/>
              <a:cs typeface="Arial" panose="020B0604020202020204" pitchFamily="34" charset="0"/>
            </a:endParaRPr>
          </a:p>
          <a:p>
            <a:pPr marL="0" indent="0">
              <a:lnSpc>
                <a:spcPct val="100000"/>
              </a:lnSpc>
              <a:buNone/>
            </a:pPr>
            <a:r>
              <a:rPr lang="sv-SE" sz="2000" b="1" dirty="0" smtClean="0">
                <a:latin typeface="Arial" panose="020B0604020202020204" pitchFamily="34" charset="0"/>
                <a:cs typeface="Arial" panose="020B0604020202020204" pitchFamily="34" charset="0"/>
              </a:rPr>
              <a:t>                                      Amerikanska folkräkningar ”US Census”</a:t>
            </a:r>
          </a:p>
          <a:p>
            <a:pPr marL="0" indent="0" algn="ctr">
              <a:lnSpc>
                <a:spcPct val="100000"/>
              </a:lnSpc>
              <a:buNone/>
            </a:pPr>
            <a:r>
              <a:rPr lang="sv-SE" sz="2000" b="1" dirty="0" smtClean="0">
                <a:latin typeface="Arial" panose="020B0604020202020204" pitchFamily="34" charset="0"/>
                <a:cs typeface="Arial" panose="020B0604020202020204" pitchFamily="34" charset="0"/>
              </a:rPr>
              <a:t>                                     är en </a:t>
            </a:r>
            <a:r>
              <a:rPr lang="sv-SE" sz="2000" b="1" dirty="0">
                <a:latin typeface="Arial" panose="020B0604020202020204" pitchFamily="34" charset="0"/>
                <a:cs typeface="Arial" panose="020B0604020202020204" pitchFamily="34" charset="0"/>
              </a:rPr>
              <a:t>ögonblicksbild vart 10:e år, 1790-1940</a:t>
            </a:r>
          </a:p>
          <a:p>
            <a:endParaRPr lang="sv-SE" sz="1800" dirty="0" smtClean="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Här kan vi hitta svenska emigranter, barn och barnbarn, och deras adresser vid tiden för folkräkningen</a:t>
            </a:r>
            <a:endParaRPr lang="sv-SE" sz="1800" dirty="0">
              <a:latin typeface="Arial" panose="020B0604020202020204" pitchFamily="34" charset="0"/>
              <a:cs typeface="Arial" panose="020B0604020202020204" pitchFamily="34" charset="0"/>
            </a:endParaRPr>
          </a:p>
          <a:p>
            <a:r>
              <a:rPr lang="sv-SE" sz="1800" dirty="0" smtClean="0">
                <a:latin typeface="Arial" panose="020B0604020202020204" pitchFamily="34" charset="0"/>
                <a:cs typeface="Arial" panose="020B0604020202020204" pitchFamily="34" charset="0"/>
              </a:rPr>
              <a:t>Att söka en avlägsen släkting medför ofta mycket arbete, men är ett oumbärligt redskap för att lokalisera och följa en person över tiden</a:t>
            </a:r>
          </a:p>
          <a:p>
            <a:r>
              <a:rPr lang="sv-SE" sz="1800" dirty="0" smtClean="0">
                <a:latin typeface="Arial" panose="020B0604020202020204" pitchFamily="34" charset="0"/>
                <a:cs typeface="Arial" panose="020B0604020202020204" pitchFamily="34" charset="0"/>
              </a:rPr>
              <a:t>Man får se upp med namnbyten, felstavningar och amerikanska uttryck</a:t>
            </a:r>
          </a:p>
          <a:p>
            <a:r>
              <a:rPr lang="sv-SE" sz="1800" dirty="0" smtClean="0">
                <a:latin typeface="Arial" panose="020B0604020202020204" pitchFamily="34" charset="0"/>
                <a:cs typeface="Arial" panose="020B0604020202020204" pitchFamily="34" charset="0"/>
              </a:rPr>
              <a:t>Census 1850 anger födelseort för första gången</a:t>
            </a:r>
          </a:p>
          <a:p>
            <a:r>
              <a:rPr lang="sv-SE" sz="1800" dirty="0" smtClean="0">
                <a:latin typeface="Arial" panose="020B0604020202020204" pitchFamily="34" charset="0"/>
                <a:cs typeface="Arial" panose="020B0604020202020204" pitchFamily="34" charset="0"/>
              </a:rPr>
              <a:t>Layout och kolumndata varierar över tiden</a:t>
            </a:r>
          </a:p>
          <a:p>
            <a:r>
              <a:rPr lang="sv-SE" sz="1800" dirty="0" smtClean="0">
                <a:latin typeface="Arial" panose="020B0604020202020204" pitchFamily="34" charset="0"/>
                <a:cs typeface="Arial" panose="020B0604020202020204" pitchFamily="34" charset="0"/>
              </a:rPr>
              <a:t>De digitala sökmetoderna i folkräkningarna blir bara bättre och bättre</a:t>
            </a:r>
          </a:p>
          <a:p>
            <a:r>
              <a:rPr lang="sv-SE" sz="1800" dirty="0" smtClean="0">
                <a:latin typeface="Arial" panose="020B0604020202020204" pitchFamily="34" charset="0"/>
                <a:cs typeface="Arial" panose="020B0604020202020204" pitchFamily="34" charset="0"/>
              </a:rPr>
              <a:t>Vi hittar nu i varierande omfattning dessa folkräkningar på t.ex. Family Search, Ancestry, My Heritage. Arkiv Digital har hittills endast lagt ut svenskar i USA år 1940.</a:t>
            </a:r>
          </a:p>
          <a:p>
            <a:endParaRPr lang="sv-SE" sz="1800" dirty="0" smtClean="0">
              <a:latin typeface="Arial" panose="020B0604020202020204" pitchFamily="34" charset="0"/>
              <a:cs typeface="Arial" panose="020B0604020202020204" pitchFamily="34" charset="0"/>
            </a:endParaRPr>
          </a:p>
          <a:p>
            <a:endParaRPr lang="sv-SE" sz="18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7188159" y="342990"/>
            <a:ext cx="1223901" cy="324599"/>
          </a:xfrm>
          <a:prstGeom prst="rect">
            <a:avLst/>
          </a:prstGeom>
        </p:spPr>
      </p:pic>
      <p:pic>
        <p:nvPicPr>
          <p:cNvPr id="5" name="Bildobjekt 4"/>
          <p:cNvPicPr>
            <a:picLocks noChangeAspect="1"/>
          </p:cNvPicPr>
          <p:nvPr/>
        </p:nvPicPr>
        <p:blipFill>
          <a:blip r:embed="rId3"/>
          <a:stretch>
            <a:fillRect/>
          </a:stretch>
        </p:blipFill>
        <p:spPr>
          <a:xfrm>
            <a:off x="628650" y="985652"/>
            <a:ext cx="2280805" cy="1311047"/>
          </a:xfrm>
          <a:prstGeom prst="rect">
            <a:avLst/>
          </a:prstGeom>
        </p:spPr>
      </p:pic>
      <p:sp>
        <p:nvSpPr>
          <p:cNvPr id="6" name="Platshållare för bildnummer 5"/>
          <p:cNvSpPr>
            <a:spLocks noGrp="1"/>
          </p:cNvSpPr>
          <p:nvPr>
            <p:ph type="sldNum" sz="quarter" idx="12"/>
          </p:nvPr>
        </p:nvSpPr>
        <p:spPr/>
        <p:txBody>
          <a:bodyPr/>
          <a:lstStyle/>
          <a:p>
            <a:fld id="{2864F884-A08D-4690-9F6B-0AD83DA48833}" type="slidenum">
              <a:rPr lang="sv-SE" smtClean="0"/>
              <a:t>9</a:t>
            </a:fld>
            <a:endParaRPr lang="sv-SE"/>
          </a:p>
        </p:txBody>
      </p:sp>
    </p:spTree>
    <p:extLst>
      <p:ext uri="{BB962C8B-B14F-4D97-AF65-F5344CB8AC3E}">
        <p14:creationId xmlns:p14="http://schemas.microsoft.com/office/powerpoint/2010/main" val="1412588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2964</TotalTime>
  <Words>1459</Words>
  <Application>Microsoft Office PowerPoint</Application>
  <PresentationFormat>Bildspel på skärmen (4:3)</PresentationFormat>
  <Paragraphs>181</Paragraphs>
  <Slides>18</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Emigranthistoria och emigrantforskning</vt:lpstr>
      <vt:lpstr>  Emigranthistoria och emigrantforskning </vt:lpstr>
      <vt:lpstr>  Emigranthistoria och emigrantforskning  </vt:lpstr>
      <vt:lpstr>  Emigranthistoria och emigrantforskning </vt:lpstr>
      <vt:lpstr>Emigranthistoria och emigrantforskning</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lpstr>Emigranthistoria och emigrantforskning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Emigranthistoria och emigrantforskning</dc:title>
  <dc:creator>Rolf Carlén</dc:creator>
  <cp:lastModifiedBy>Rolf Carlén</cp:lastModifiedBy>
  <cp:revision>118</cp:revision>
  <dcterms:created xsi:type="dcterms:W3CDTF">2021-04-11T09:53:05Z</dcterms:created>
  <dcterms:modified xsi:type="dcterms:W3CDTF">2021-04-18T15:33:20Z</dcterms:modified>
</cp:coreProperties>
</file>